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5" r:id="rId2"/>
    <p:sldId id="370" r:id="rId3"/>
    <p:sldId id="371" r:id="rId4"/>
    <p:sldId id="296" r:id="rId5"/>
    <p:sldId id="372" r:id="rId6"/>
    <p:sldId id="373" r:id="rId7"/>
    <p:sldId id="356" r:id="rId8"/>
    <p:sldId id="374" r:id="rId9"/>
    <p:sldId id="375" r:id="rId10"/>
    <p:sldId id="376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7" r:id="rId21"/>
    <p:sldId id="378" r:id="rId22"/>
    <p:sldId id="379" r:id="rId23"/>
  </p:sldIdLst>
  <p:sldSz cx="9144000" cy="6858000" type="screen4x3"/>
  <p:notesSz cx="6669088" cy="982027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6600"/>
            <a:ext cx="4910138" cy="3683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664075"/>
            <a:ext cx="5335588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2815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56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328150"/>
            <a:ext cx="2889250" cy="49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AD87484-F41F-404A-B155-D77121C6232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9784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80C5DF3-561B-4834-AAC8-7A3863E0EAA4}" type="slidenum">
              <a:rPr lang="de-DE"/>
              <a:pPr/>
              <a:t>1</a:t>
            </a:fld>
            <a:endParaRPr lang="de-DE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63DBF7-D1C1-42CC-9BEB-27158D51DA12}" type="slidenum">
              <a:rPr lang="de-DE"/>
              <a:pPr/>
              <a:t>4</a:t>
            </a:fld>
            <a:endParaRPr lang="de-DE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43B390-409F-47D5-9426-96679BD81120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E78585-AD17-4649-9830-6F85E6110A59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157E04-6665-4787-B459-958A542A4241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BEB38-DD25-4386-8AB8-6D0623DC59F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506EC5-724E-4AAB-AD26-D60A69E0C779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5260E-1C88-4382-9E21-B16B83D14A8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B2B7EC-6B7D-45AE-9EC6-67A066EBF135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C2E35-B79D-46FE-9F6D-24B610353B6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024515-334A-4DCC-8AD1-71F245E59FB3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85C37-4B7B-421F-87D6-709648034A7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1355B96-4D7C-4CEB-A8C1-1FA91D857BAF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809AB-3984-4995-AAE7-971360FEA11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59F235-C3CE-41A9-90DB-FA2149813D58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DF083-8440-4A48-83E9-EA1E3BF5C05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235F6-68F1-4EAF-AE7A-B4BC2120316C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8577A9-99C2-4AE5-909D-A9D933EEFE4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82C8E2-7A8A-470C-98BE-212D8AA1F0C6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A2F9AA-5E1D-4845-AB58-F55ECE7AB70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796A5-45A3-41AA-8F60-95B7A3D9BD1A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A69CA-5A6F-46A8-8808-27B3D37CAC0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3C0B44-78A6-43B8-B6A6-EC685DF714CA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e-D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4888-FAEE-4202-9C48-49FFABF34F1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21A95361-6A83-4B88-8E8B-E1EB6A56D517}" type="datetime1">
              <a:rPr lang="de-DE"/>
              <a:pPr/>
              <a:t>10.01.2012</a:t>
            </a:fld>
            <a:endParaRPr lang="de-DE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de-DE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4B22730D-B541-4FE6-B585-7BB8176209AD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pic>
        <p:nvPicPr>
          <p:cNvPr id="1031" name="Picture 7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800600" y="152400"/>
            <a:ext cx="40878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A77693E9-D5AC-47A2-93AC-FE7114D54BB7}" type="slidenum">
              <a:rPr lang="de-DE"/>
              <a:pPr>
                <a:defRPr/>
              </a:pPr>
              <a:t>1</a:t>
            </a:fld>
            <a:endParaRPr lang="de-DE"/>
          </a:p>
        </p:txBody>
      </p:sp>
      <p:sp>
        <p:nvSpPr>
          <p:cNvPr id="2050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EA64DF0B-3AAA-47E5-810E-8AF8A12B320D}" type="slidenum">
              <a:rPr lang="de-DE" sz="1400"/>
              <a:pPr algn="r"/>
              <a:t>1</a:t>
            </a:fld>
            <a:endParaRPr lang="de-DE" sz="1400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43000"/>
            <a:ext cx="8229600" cy="4953000"/>
          </a:xfrm>
        </p:spPr>
        <p:txBody>
          <a:bodyPr/>
          <a:lstStyle/>
          <a:p>
            <a:pPr eaLnBrk="1" hangingPunct="1"/>
            <a:r>
              <a:rPr lang="de-DE" sz="2800" b="1" dirty="0" err="1" smtClean="0"/>
              <a:t>Measuring</a:t>
            </a:r>
            <a:r>
              <a:rPr lang="de-DE" sz="2800" b="1" dirty="0" smtClean="0"/>
              <a:t> Gender </a:t>
            </a:r>
            <a:r>
              <a:rPr lang="de-DE" sz="2800" b="1" dirty="0" err="1" smtClean="0"/>
              <a:t>Inequality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Inequality</a:t>
            </a:r>
            <a:r>
              <a:rPr lang="de-DE" sz="2800" b="1" dirty="0" smtClean="0"/>
              <a:t> in </a:t>
            </a:r>
            <a:r>
              <a:rPr lang="de-DE" sz="2800" b="1" dirty="0" err="1" smtClean="0"/>
              <a:t>Social</a:t>
            </a:r>
            <a:r>
              <a:rPr lang="de-DE" sz="2800" b="1" dirty="0" smtClean="0"/>
              <a:t> Development</a:t>
            </a:r>
            <a:br>
              <a:rPr lang="de-DE" sz="2800" b="1" dirty="0" smtClean="0"/>
            </a:br>
            <a:r>
              <a:rPr lang="de-DE" sz="2800" b="1" dirty="0" smtClean="0"/>
              <a:t/>
            </a:r>
            <a:br>
              <a:rPr lang="de-DE" sz="2800" b="1" dirty="0" smtClean="0"/>
            </a:br>
            <a:r>
              <a:rPr lang="de-DE" sz="2400" dirty="0" smtClean="0"/>
              <a:t>Stephan Klasen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Universität Göttingen</a:t>
            </a:r>
            <a:br>
              <a:rPr lang="de-DE" sz="2400" dirty="0" smtClean="0"/>
            </a:br>
            <a:r>
              <a:rPr lang="de-DE" sz="2400" dirty="0" smtClean="0"/>
              <a:t/>
            </a:r>
            <a:br>
              <a:rPr lang="de-DE" sz="2400" dirty="0" smtClean="0"/>
            </a:br>
            <a:r>
              <a:rPr lang="de-DE" sz="2400" dirty="0" smtClean="0"/>
              <a:t>Indices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Social</a:t>
            </a:r>
            <a:r>
              <a:rPr lang="de-DE" sz="2400" dirty="0" smtClean="0"/>
              <a:t> Development Conference</a:t>
            </a:r>
            <a:br>
              <a:rPr lang="de-DE" sz="2400" dirty="0" smtClean="0"/>
            </a:br>
            <a:r>
              <a:rPr lang="de-DE" sz="2400" dirty="0" err="1" smtClean="0"/>
              <a:t>December</a:t>
            </a:r>
            <a:r>
              <a:rPr lang="de-DE" sz="2400" dirty="0" smtClean="0"/>
              <a:t> 15, 2011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err="1" smtClean="0"/>
              <a:t>UNDP‘s</a:t>
            </a:r>
            <a:r>
              <a:rPr lang="de-DE" sz="3600" b="1" dirty="0" smtClean="0"/>
              <a:t> GDI</a:t>
            </a:r>
            <a:endParaRPr lang="de-DE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de-DE" sz="2400" dirty="0" smtClean="0"/>
              <a:t>Gender-sensitive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(HDI </a:t>
            </a:r>
            <a:r>
              <a:rPr lang="de-DE" sz="2400" dirty="0" err="1" smtClean="0"/>
              <a:t>adjusted</a:t>
            </a:r>
            <a:r>
              <a:rPr lang="de-DE" sz="2400" dirty="0" smtClean="0"/>
              <a:t> </a:t>
            </a:r>
            <a:r>
              <a:rPr lang="de-DE" sz="2400" dirty="0" err="1" smtClean="0"/>
              <a:t>downwards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welfare</a:t>
            </a:r>
            <a:r>
              <a:rPr lang="de-DE" sz="2400" dirty="0" smtClean="0"/>
              <a:t> </a:t>
            </a:r>
            <a:r>
              <a:rPr lang="de-DE" sz="2400" dirty="0" err="1" smtClean="0"/>
              <a:t>penalty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gender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);</a:t>
            </a:r>
          </a:p>
          <a:p>
            <a:pPr lvl="1"/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endParaRPr lang="de-DE" sz="2400" dirty="0" smtClean="0"/>
          </a:p>
          <a:p>
            <a:pPr lvl="2"/>
            <a:r>
              <a:rPr lang="de-DE" sz="2000" dirty="0" err="1" smtClean="0"/>
              <a:t>Often</a:t>
            </a:r>
            <a:r>
              <a:rPr lang="de-DE" sz="2000" dirty="0" smtClean="0"/>
              <a:t> </a:t>
            </a:r>
            <a:r>
              <a:rPr lang="de-DE" sz="2000" dirty="0" err="1" smtClean="0"/>
              <a:t>misinterpreted</a:t>
            </a:r>
            <a:r>
              <a:rPr lang="de-DE" sz="2000" dirty="0" smtClean="0"/>
              <a:t>;</a:t>
            </a:r>
          </a:p>
          <a:p>
            <a:pPr lvl="2"/>
            <a:r>
              <a:rPr lang="de-DE" sz="2000" dirty="0" smtClean="0"/>
              <a:t>Problem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compensation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;</a:t>
            </a:r>
          </a:p>
          <a:p>
            <a:pPr lvl="2"/>
            <a:r>
              <a:rPr lang="de-DE" sz="2000" dirty="0" smtClean="0"/>
              <a:t>Problem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earned</a:t>
            </a:r>
            <a:r>
              <a:rPr lang="de-DE" sz="2000" dirty="0" smtClean="0"/>
              <a:t> </a:t>
            </a:r>
            <a:r>
              <a:rPr lang="de-DE" sz="2000" dirty="0" err="1" smtClean="0"/>
              <a:t>income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</a:t>
            </a:r>
            <a:r>
              <a:rPr lang="de-DE" sz="2000" dirty="0" smtClean="0"/>
              <a:t>:</a:t>
            </a:r>
          </a:p>
          <a:p>
            <a:pPr lvl="3"/>
            <a:r>
              <a:rPr lang="de-DE" sz="1600" dirty="0" err="1" smtClean="0"/>
              <a:t>What</a:t>
            </a:r>
            <a:r>
              <a:rPr lang="de-DE" sz="1600" dirty="0" smtClean="0"/>
              <a:t> </a:t>
            </a:r>
            <a:r>
              <a:rPr lang="de-DE" sz="1600" dirty="0" err="1" smtClean="0"/>
              <a:t>is</a:t>
            </a:r>
            <a:r>
              <a:rPr lang="de-DE" sz="1600" dirty="0" smtClean="0"/>
              <a:t> </a:t>
            </a:r>
            <a:r>
              <a:rPr lang="de-DE" sz="1600" dirty="0" err="1" smtClean="0"/>
              <a:t>the</a:t>
            </a:r>
            <a:r>
              <a:rPr lang="de-DE" sz="1600" dirty="0" smtClean="0"/>
              <a:t> norm?</a:t>
            </a:r>
          </a:p>
          <a:p>
            <a:pPr lvl="3"/>
            <a:r>
              <a:rPr lang="de-DE" sz="1600" dirty="0" smtClean="0"/>
              <a:t>Gender </a:t>
            </a:r>
            <a:r>
              <a:rPr lang="de-DE" sz="1600" dirty="0" err="1" smtClean="0"/>
              <a:t>inequality</a:t>
            </a:r>
            <a:r>
              <a:rPr lang="de-DE" sz="1600" dirty="0" smtClean="0"/>
              <a:t> in </a:t>
            </a:r>
            <a:r>
              <a:rPr lang="de-DE" sz="1600" dirty="0" err="1" smtClean="0"/>
              <a:t>earnings</a:t>
            </a:r>
            <a:r>
              <a:rPr lang="de-DE" sz="1600" dirty="0" smtClean="0"/>
              <a:t> not </a:t>
            </a:r>
            <a:r>
              <a:rPr lang="de-DE" sz="1600" dirty="0" err="1" smtClean="0"/>
              <a:t>equal</a:t>
            </a:r>
            <a:r>
              <a:rPr lang="de-DE" sz="1600" dirty="0" smtClean="0"/>
              <a:t> </a:t>
            </a:r>
            <a:r>
              <a:rPr lang="de-DE" sz="1600" dirty="0" err="1" smtClean="0"/>
              <a:t>inequality</a:t>
            </a:r>
            <a:r>
              <a:rPr lang="de-DE" sz="1600" dirty="0" smtClean="0"/>
              <a:t> in </a:t>
            </a:r>
            <a:r>
              <a:rPr lang="de-DE" sz="1600" dirty="0" err="1" smtClean="0"/>
              <a:t>consumption</a:t>
            </a:r>
            <a:endParaRPr lang="de-DE" sz="1600" dirty="0" smtClean="0"/>
          </a:p>
          <a:p>
            <a:pPr lvl="3"/>
            <a:r>
              <a:rPr lang="de-DE" sz="1600" dirty="0" err="1" smtClean="0"/>
              <a:t>Serious</a:t>
            </a:r>
            <a:r>
              <a:rPr lang="de-DE" sz="1600" dirty="0" smtClean="0"/>
              <a:t> </a:t>
            </a:r>
            <a:r>
              <a:rPr lang="de-DE" sz="1600" dirty="0" err="1" smtClean="0"/>
              <a:t>data</a:t>
            </a:r>
            <a:r>
              <a:rPr lang="de-DE" sz="1600" dirty="0" smtClean="0"/>
              <a:t> </a:t>
            </a:r>
            <a:r>
              <a:rPr lang="de-DE" sz="1600" dirty="0" err="1" smtClean="0"/>
              <a:t>problems</a:t>
            </a:r>
            <a:r>
              <a:rPr lang="de-DE" sz="1600" dirty="0" smtClean="0"/>
              <a:t> (uniform </a:t>
            </a:r>
            <a:r>
              <a:rPr lang="de-DE" sz="1600" dirty="0" err="1" smtClean="0"/>
              <a:t>assumptions</a:t>
            </a:r>
            <a:r>
              <a:rPr lang="de-DE" sz="1600" dirty="0" smtClean="0"/>
              <a:t>)</a:t>
            </a:r>
          </a:p>
          <a:p>
            <a:pPr lvl="1"/>
            <a:r>
              <a:rPr lang="de-DE" sz="2400" dirty="0" err="1" smtClean="0"/>
              <a:t>Possible</a:t>
            </a:r>
            <a:r>
              <a:rPr lang="de-DE" sz="2400" dirty="0" smtClean="0"/>
              <a:t> </a:t>
            </a:r>
            <a:r>
              <a:rPr lang="de-DE" sz="2400" dirty="0" err="1" smtClean="0"/>
              <a:t>corrections</a:t>
            </a:r>
            <a:r>
              <a:rPr lang="de-DE" sz="2400" dirty="0" smtClean="0"/>
              <a:t> (Klasen </a:t>
            </a:r>
            <a:r>
              <a:rPr lang="de-DE" sz="2400" dirty="0" err="1" smtClean="0"/>
              <a:t>and</a:t>
            </a:r>
            <a:r>
              <a:rPr lang="de-DE" sz="2400" dirty="0" smtClean="0"/>
              <a:t> Schüler, 2011):</a:t>
            </a:r>
          </a:p>
          <a:p>
            <a:pPr lvl="2"/>
            <a:r>
              <a:rPr lang="de-DE" sz="2000" dirty="0" smtClean="0"/>
              <a:t>Male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Female</a:t>
            </a:r>
            <a:r>
              <a:rPr lang="de-DE" sz="2000" dirty="0" smtClean="0"/>
              <a:t> HDI</a:t>
            </a:r>
          </a:p>
          <a:p>
            <a:pPr lvl="2"/>
            <a:r>
              <a:rPr lang="de-DE" sz="2000" dirty="0" smtClean="0"/>
              <a:t>Turn GDI </a:t>
            </a:r>
            <a:r>
              <a:rPr lang="de-DE" sz="2000" dirty="0" err="1" smtClean="0"/>
              <a:t>into</a:t>
            </a:r>
            <a:r>
              <a:rPr lang="de-DE" sz="2000" dirty="0" smtClean="0"/>
              <a:t> Gender Gap </a:t>
            </a:r>
            <a:r>
              <a:rPr lang="de-DE" sz="2000" dirty="0" err="1" smtClean="0"/>
              <a:t>Measure</a:t>
            </a:r>
            <a:endParaRPr lang="de-DE" sz="2000" dirty="0" smtClean="0"/>
          </a:p>
          <a:p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9916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8991599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/>
              <a:t>Gender </a:t>
            </a:r>
            <a:r>
              <a:rPr lang="de-DE" sz="3600" b="1" dirty="0" err="1" smtClean="0"/>
              <a:t>Empowerment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Measure</a:t>
            </a:r>
            <a:endParaRPr lang="de-DE" sz="36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inequality</a:t>
            </a:r>
            <a:r>
              <a:rPr lang="de-DE" dirty="0" smtClean="0"/>
              <a:t> in </a:t>
            </a:r>
            <a:r>
              <a:rPr lang="de-DE" dirty="0" err="1" smtClean="0"/>
              <a:t>economic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political</a:t>
            </a:r>
            <a:r>
              <a:rPr lang="de-DE" dirty="0" smtClean="0"/>
              <a:t> </a:t>
            </a:r>
            <a:r>
              <a:rPr lang="de-DE" dirty="0" err="1" smtClean="0"/>
              <a:t>participation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power;</a:t>
            </a:r>
            <a:endParaRPr lang="de-DE" sz="2400" dirty="0" smtClean="0"/>
          </a:p>
          <a:p>
            <a:r>
              <a:rPr lang="de-DE" dirty="0" err="1" smtClean="0"/>
              <a:t>Some</a:t>
            </a:r>
            <a:r>
              <a:rPr lang="de-DE" dirty="0" smtClean="0"/>
              <a:t> Problems:</a:t>
            </a:r>
          </a:p>
          <a:p>
            <a:pPr lvl="1"/>
            <a:r>
              <a:rPr lang="de-DE" sz="2400" dirty="0" smtClean="0"/>
              <a:t>Data </a:t>
            </a:r>
            <a:r>
              <a:rPr lang="de-DE" sz="2400" dirty="0" err="1" smtClean="0"/>
              <a:t>availability</a:t>
            </a:r>
            <a:r>
              <a:rPr lang="de-DE" sz="2400" dirty="0" smtClean="0"/>
              <a:t>;</a:t>
            </a:r>
          </a:p>
          <a:p>
            <a:pPr lvl="1"/>
            <a:r>
              <a:rPr lang="de-DE" sz="2400" dirty="0" smtClean="0"/>
              <a:t>Focus on </a:t>
            </a:r>
            <a:r>
              <a:rPr lang="de-DE" sz="2400" dirty="0" err="1" smtClean="0"/>
              <a:t>elites</a:t>
            </a:r>
            <a:r>
              <a:rPr lang="de-DE" sz="2400" dirty="0" smtClean="0"/>
              <a:t>?</a:t>
            </a:r>
          </a:p>
          <a:p>
            <a:pPr lvl="1"/>
            <a:r>
              <a:rPr lang="de-DE" sz="2400" dirty="0" err="1" smtClean="0"/>
              <a:t>Compensation</a:t>
            </a:r>
            <a:r>
              <a:rPr lang="de-DE" sz="2400" dirty="0" smtClean="0"/>
              <a:t> </a:t>
            </a:r>
            <a:r>
              <a:rPr lang="de-DE" sz="2400" dirty="0" err="1" smtClean="0"/>
              <a:t>issue</a:t>
            </a:r>
            <a:r>
              <a:rPr lang="de-DE" sz="2400" dirty="0" smtClean="0"/>
              <a:t>?</a:t>
            </a:r>
          </a:p>
          <a:p>
            <a:pPr lvl="1"/>
            <a:r>
              <a:rPr lang="de-DE" sz="2400" dirty="0" smtClean="0"/>
              <a:t>Income </a:t>
            </a:r>
            <a:r>
              <a:rPr lang="de-DE" sz="2400" dirty="0" err="1" smtClean="0"/>
              <a:t>component</a:t>
            </a:r>
            <a:r>
              <a:rPr lang="de-DE" sz="2400" dirty="0" smtClean="0"/>
              <a:t>: </a:t>
            </a:r>
            <a:r>
              <a:rPr lang="de-DE" sz="2400" dirty="0" err="1" smtClean="0"/>
              <a:t>gender-inequality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adjusted</a:t>
            </a:r>
            <a:r>
              <a:rPr lang="de-DE" sz="2400" dirty="0" smtClean="0"/>
              <a:t> </a:t>
            </a:r>
            <a:r>
              <a:rPr lang="de-DE" sz="2400" dirty="0" err="1" smtClean="0"/>
              <a:t>levels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incomes</a:t>
            </a:r>
            <a:r>
              <a:rPr lang="de-DE" sz="2400" dirty="0" smtClean="0"/>
              <a:t>; </a:t>
            </a:r>
            <a:r>
              <a:rPr lang="de-DE" sz="2400" dirty="0" err="1" smtClean="0"/>
              <a:t>levels</a:t>
            </a:r>
            <a:r>
              <a:rPr lang="de-DE" sz="2400" dirty="0" smtClean="0"/>
              <a:t>, </a:t>
            </a:r>
            <a:r>
              <a:rPr lang="de-DE" sz="2400" dirty="0" err="1" smtClean="0"/>
              <a:t>rather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gaps</a:t>
            </a:r>
            <a:r>
              <a:rPr lang="de-DE" sz="2400" dirty="0" smtClean="0"/>
              <a:t> </a:t>
            </a:r>
            <a:r>
              <a:rPr lang="de-DE" sz="2400" dirty="0" err="1" smtClean="0"/>
              <a:t>drive</a:t>
            </a:r>
            <a:r>
              <a:rPr lang="de-DE" sz="2400" dirty="0" smtClean="0"/>
              <a:t> </a:t>
            </a:r>
            <a:r>
              <a:rPr lang="de-DE" sz="2400" dirty="0" err="1" smtClean="0"/>
              <a:t>results</a:t>
            </a:r>
            <a:r>
              <a:rPr lang="de-DE" sz="2400" dirty="0" smtClean="0"/>
              <a:t>!</a:t>
            </a:r>
          </a:p>
          <a:p>
            <a:r>
              <a:rPr lang="de-DE" dirty="0" smtClean="0"/>
              <a:t>Can </a:t>
            </a:r>
            <a:r>
              <a:rPr lang="de-DE" dirty="0" err="1" smtClean="0"/>
              <a:t>partly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corrected</a:t>
            </a:r>
            <a:r>
              <a:rPr lang="de-DE" dirty="0" smtClean="0"/>
              <a:t> (</a:t>
            </a:r>
            <a:r>
              <a:rPr lang="de-DE" dirty="0" err="1" smtClean="0"/>
              <a:t>using</a:t>
            </a:r>
            <a:r>
              <a:rPr lang="de-DE" dirty="0" smtClean="0"/>
              <a:t> </a:t>
            </a:r>
            <a:r>
              <a:rPr lang="de-DE" dirty="0" err="1" smtClean="0"/>
              <a:t>income</a:t>
            </a:r>
            <a:r>
              <a:rPr lang="de-DE" dirty="0" smtClean="0"/>
              <a:t> </a:t>
            </a:r>
            <a:r>
              <a:rPr lang="de-DE" dirty="0" err="1" smtClean="0"/>
              <a:t>shares</a:t>
            </a:r>
            <a:r>
              <a:rPr lang="de-DE" dirty="0" smtClean="0"/>
              <a:t> </a:t>
            </a:r>
            <a:r>
              <a:rPr lang="de-DE" dirty="0" err="1" smtClean="0"/>
              <a:t>rather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rates</a:t>
            </a:r>
            <a:r>
              <a:rPr lang="de-DE" dirty="0" smtClean="0"/>
              <a:t>).</a:t>
            </a:r>
          </a:p>
          <a:p>
            <a:pPr lvl="1"/>
            <a:endParaRPr lang="de-DE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152400"/>
            <a:ext cx="8305800" cy="64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143000"/>
            <a:ext cx="81534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"/>
            <a:ext cx="89154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b="1" dirty="0" err="1" smtClean="0"/>
              <a:t>UNDP‘s</a:t>
            </a:r>
            <a:r>
              <a:rPr lang="de-DE" sz="3200" b="1" dirty="0" smtClean="0"/>
              <a:t> Gender </a:t>
            </a:r>
            <a:r>
              <a:rPr lang="de-DE" sz="3200" b="1" dirty="0" err="1" smtClean="0"/>
              <a:t>Inequality</a:t>
            </a:r>
            <a:r>
              <a:rPr lang="de-DE" sz="3200" b="1" dirty="0" smtClean="0"/>
              <a:t> Index</a:t>
            </a:r>
            <a:endParaRPr lang="de-DE" sz="3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de-DE" dirty="0" err="1" smtClean="0"/>
              <a:t>Measures</a:t>
            </a:r>
            <a:r>
              <a:rPr lang="de-DE" dirty="0" smtClean="0"/>
              <a:t> </a:t>
            </a:r>
            <a:r>
              <a:rPr lang="de-DE" dirty="0" err="1" smtClean="0"/>
              <a:t>welfare</a:t>
            </a:r>
            <a:r>
              <a:rPr lang="de-DE" dirty="0" smtClean="0"/>
              <a:t> </a:t>
            </a:r>
            <a:r>
              <a:rPr lang="de-DE" dirty="0" err="1" smtClean="0"/>
              <a:t>penalty</a:t>
            </a:r>
            <a:r>
              <a:rPr lang="de-DE" dirty="0" smtClean="0"/>
              <a:t> due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inequality</a:t>
            </a:r>
            <a:r>
              <a:rPr lang="de-DE" dirty="0" smtClean="0"/>
              <a:t> (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gap</a:t>
            </a:r>
            <a:r>
              <a:rPr lang="de-DE" dirty="0" smtClean="0"/>
              <a:t> </a:t>
            </a:r>
            <a:r>
              <a:rPr lang="de-DE" dirty="0" err="1" smtClean="0"/>
              <a:t>index</a:t>
            </a:r>
            <a:r>
              <a:rPr lang="de-DE" dirty="0" smtClean="0"/>
              <a:t>) </a:t>
            </a:r>
          </a:p>
          <a:p>
            <a:pPr lvl="1"/>
            <a:r>
              <a:rPr lang="de-DE" sz="2400" dirty="0" smtClean="0"/>
              <a:t>5 </a:t>
            </a:r>
            <a:r>
              <a:rPr lang="de-DE" sz="2400" dirty="0" err="1" smtClean="0"/>
              <a:t>components</a:t>
            </a:r>
            <a:r>
              <a:rPr lang="de-DE" sz="2400" dirty="0" smtClean="0"/>
              <a:t>: </a:t>
            </a:r>
            <a:r>
              <a:rPr lang="de-DE" sz="2400" dirty="0" err="1" smtClean="0"/>
              <a:t>labor</a:t>
            </a:r>
            <a:r>
              <a:rPr lang="de-DE" sz="2400" dirty="0" smtClean="0"/>
              <a:t> </a:t>
            </a:r>
            <a:r>
              <a:rPr lang="de-DE" sz="2400" dirty="0" err="1" smtClean="0"/>
              <a:t>force</a:t>
            </a:r>
            <a:r>
              <a:rPr lang="de-DE" sz="2400" dirty="0" smtClean="0"/>
              <a:t> </a:t>
            </a:r>
            <a:r>
              <a:rPr lang="de-DE" sz="2400" dirty="0" err="1" smtClean="0"/>
              <a:t>participation</a:t>
            </a:r>
            <a:r>
              <a:rPr lang="de-DE" sz="2400" dirty="0" smtClean="0"/>
              <a:t>, </a:t>
            </a:r>
            <a:r>
              <a:rPr lang="de-DE" sz="2400" dirty="0" err="1" smtClean="0"/>
              <a:t>secondary</a:t>
            </a:r>
            <a:r>
              <a:rPr lang="de-DE" sz="2400" dirty="0" smtClean="0"/>
              <a:t> </a:t>
            </a:r>
            <a:r>
              <a:rPr lang="de-DE" sz="2400" dirty="0" err="1" smtClean="0"/>
              <a:t>education</a:t>
            </a:r>
            <a:r>
              <a:rPr lang="de-DE" sz="2400" dirty="0" smtClean="0"/>
              <a:t>, </a:t>
            </a:r>
            <a:r>
              <a:rPr lang="de-DE" sz="2400" dirty="0" err="1" smtClean="0"/>
              <a:t>teenage</a:t>
            </a:r>
            <a:r>
              <a:rPr lang="de-DE" sz="2400" dirty="0" smtClean="0"/>
              <a:t> </a:t>
            </a:r>
            <a:r>
              <a:rPr lang="de-DE" sz="2400" dirty="0" err="1" smtClean="0"/>
              <a:t>pregnancy</a:t>
            </a:r>
            <a:r>
              <a:rPr lang="de-DE" sz="2400" dirty="0" smtClean="0"/>
              <a:t> </a:t>
            </a:r>
            <a:r>
              <a:rPr lang="de-DE" sz="2400" dirty="0" err="1" smtClean="0"/>
              <a:t>maternal</a:t>
            </a:r>
            <a:r>
              <a:rPr lang="de-DE" sz="2400" dirty="0" smtClean="0"/>
              <a:t>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, </a:t>
            </a:r>
            <a:r>
              <a:rPr lang="de-DE" sz="2400" dirty="0" err="1" smtClean="0"/>
              <a:t>parliamentary</a:t>
            </a:r>
            <a:r>
              <a:rPr lang="de-DE" sz="2400" dirty="0" smtClean="0"/>
              <a:t> </a:t>
            </a:r>
            <a:r>
              <a:rPr lang="de-DE" sz="2400" dirty="0" err="1" smtClean="0"/>
              <a:t>seats</a:t>
            </a:r>
            <a:r>
              <a:rPr lang="de-DE" sz="2400" dirty="0" smtClean="0"/>
              <a:t>;</a:t>
            </a:r>
          </a:p>
          <a:p>
            <a:r>
              <a:rPr lang="de-DE" dirty="0" err="1" smtClean="0"/>
              <a:t>Full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problems</a:t>
            </a:r>
            <a:r>
              <a:rPr lang="de-DE" dirty="0" smtClean="0"/>
              <a:t>:</a:t>
            </a:r>
          </a:p>
          <a:p>
            <a:pPr lvl="1"/>
            <a:r>
              <a:rPr lang="de-DE" sz="2400" dirty="0" smtClean="0"/>
              <a:t>Intransparent, </a:t>
            </a:r>
            <a:r>
              <a:rPr lang="de-DE" sz="2400" dirty="0" err="1" smtClean="0"/>
              <a:t>highly</a:t>
            </a:r>
            <a:r>
              <a:rPr lang="de-DE" sz="2400" dirty="0" smtClean="0"/>
              <a:t> </a:t>
            </a:r>
            <a:r>
              <a:rPr lang="de-DE" sz="2400" dirty="0" err="1" smtClean="0"/>
              <a:t>complicated</a:t>
            </a:r>
            <a:r>
              <a:rPr lang="de-DE" sz="2400" dirty="0" smtClean="0"/>
              <a:t>, </a:t>
            </a:r>
            <a:r>
              <a:rPr lang="de-DE" sz="2400" dirty="0" err="1" smtClean="0"/>
              <a:t>hard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interpret</a:t>
            </a:r>
            <a:r>
              <a:rPr lang="de-DE" sz="2400" dirty="0" smtClean="0"/>
              <a:t>;</a:t>
            </a:r>
          </a:p>
          <a:p>
            <a:pPr lvl="1"/>
            <a:r>
              <a:rPr lang="de-DE" sz="2400" dirty="0" err="1" smtClean="0"/>
              <a:t>Mixes</a:t>
            </a:r>
            <a:r>
              <a:rPr lang="de-DE" sz="2400" dirty="0" smtClean="0"/>
              <a:t> well-</a:t>
            </a:r>
            <a:r>
              <a:rPr lang="de-DE" sz="2400" dirty="0" err="1" smtClean="0"/>
              <a:t>being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empowerment</a:t>
            </a:r>
            <a:r>
              <a:rPr lang="de-DE" sz="2400" dirty="0" smtClean="0"/>
              <a:t>;</a:t>
            </a:r>
          </a:p>
          <a:p>
            <a:pPr lvl="1"/>
            <a:r>
              <a:rPr lang="de-DE" sz="2400" dirty="0" err="1" smtClean="0"/>
              <a:t>Mixes</a:t>
            </a:r>
            <a:r>
              <a:rPr lang="de-DE" sz="2400" dirty="0" smtClean="0"/>
              <a:t> </a:t>
            </a:r>
            <a:r>
              <a:rPr lang="de-DE" sz="2400" dirty="0" err="1" smtClean="0"/>
              <a:t>achievements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gaps</a:t>
            </a:r>
            <a:r>
              <a:rPr lang="de-DE" sz="2400" dirty="0" smtClean="0"/>
              <a:t>;</a:t>
            </a:r>
          </a:p>
          <a:p>
            <a:pPr lvl="1"/>
            <a:r>
              <a:rPr lang="de-DE" sz="2400" dirty="0" err="1" smtClean="0"/>
              <a:t>No</a:t>
            </a:r>
            <a:r>
              <a:rPr lang="de-DE" sz="2400" dirty="0" smtClean="0"/>
              <a:t> link </a:t>
            </a:r>
            <a:r>
              <a:rPr lang="de-DE" sz="2400" dirty="0" err="1" smtClean="0"/>
              <a:t>to</a:t>
            </a:r>
            <a:r>
              <a:rPr lang="de-DE" sz="2400" dirty="0" smtClean="0"/>
              <a:t> HDI;</a:t>
            </a:r>
          </a:p>
          <a:p>
            <a:pPr lvl="1"/>
            <a:r>
              <a:rPr lang="de-DE" sz="2400" dirty="0" err="1" smtClean="0"/>
              <a:t>Hard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fix.</a:t>
            </a:r>
          </a:p>
          <a:p>
            <a:pPr lvl="1"/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smtClean="0"/>
              <a:t>Other </a:t>
            </a:r>
            <a:r>
              <a:rPr lang="de-DE" b="1" dirty="0" err="1" smtClean="0"/>
              <a:t>Measures</a:t>
            </a:r>
            <a:endParaRPr lang="de-DE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r>
              <a:rPr lang="de-DE" sz="2800" dirty="0" smtClean="0"/>
              <a:t>World </a:t>
            </a:r>
            <a:r>
              <a:rPr lang="de-DE" sz="2800" dirty="0" err="1" smtClean="0"/>
              <a:t>Economic</a:t>
            </a:r>
            <a:r>
              <a:rPr lang="de-DE" sz="2800" dirty="0" smtClean="0"/>
              <a:t> Forum ‚Gender Gap Index‘:</a:t>
            </a:r>
          </a:p>
          <a:p>
            <a:pPr lvl="1"/>
            <a:r>
              <a:rPr lang="de-DE" sz="2000" dirty="0" smtClean="0"/>
              <a:t>Clear </a:t>
            </a:r>
            <a:r>
              <a:rPr lang="de-DE" sz="2000" dirty="0" err="1" smtClean="0"/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gap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</a:t>
            </a:r>
            <a:endParaRPr lang="de-DE" sz="2000" dirty="0" smtClean="0"/>
          </a:p>
          <a:p>
            <a:pPr lvl="1"/>
            <a:r>
              <a:rPr lang="de-DE" sz="2000" dirty="0" err="1" smtClean="0"/>
              <a:t>Mixes</a:t>
            </a:r>
            <a:r>
              <a:rPr lang="de-DE" sz="2000" dirty="0" smtClean="0"/>
              <a:t> well-</a:t>
            </a:r>
            <a:r>
              <a:rPr lang="de-DE" sz="2000" dirty="0" err="1" smtClean="0"/>
              <a:t>being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empowerment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Too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not inter-</a:t>
            </a:r>
            <a:r>
              <a:rPr lang="de-DE" sz="2000" dirty="0" err="1" smtClean="0"/>
              <a:t>temporally</a:t>
            </a:r>
            <a:r>
              <a:rPr lang="de-DE" sz="2000" dirty="0" smtClean="0"/>
              <a:t> </a:t>
            </a:r>
            <a:r>
              <a:rPr lang="de-DE" sz="2000" dirty="0" err="1" smtClean="0"/>
              <a:t>comparable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gaps</a:t>
            </a:r>
            <a:endParaRPr lang="de-DE" sz="2000" dirty="0" smtClean="0"/>
          </a:p>
          <a:p>
            <a:r>
              <a:rPr lang="de-DE" sz="2800" dirty="0" err="1" smtClean="0"/>
              <a:t>Social</a:t>
            </a:r>
            <a:r>
              <a:rPr lang="de-DE" sz="2800" dirty="0" smtClean="0"/>
              <a:t> Watch Gender Equity Index:</a:t>
            </a:r>
          </a:p>
          <a:p>
            <a:pPr lvl="1"/>
            <a:r>
              <a:rPr lang="de-DE" sz="2000" dirty="0" err="1" smtClean="0"/>
              <a:t>Far</a:t>
            </a:r>
            <a:r>
              <a:rPr lang="de-DE" sz="2000" dirty="0" smtClean="0"/>
              <a:t> </a:t>
            </a:r>
            <a:r>
              <a:rPr lang="de-DE" sz="2000" dirty="0" err="1" smtClean="0"/>
              <a:t>too</a:t>
            </a:r>
            <a:r>
              <a:rPr lang="de-DE" sz="2000" dirty="0" smtClean="0"/>
              <a:t> </a:t>
            </a:r>
            <a:r>
              <a:rPr lang="de-DE" sz="2000" dirty="0" err="1" smtClean="0"/>
              <a:t>many</a:t>
            </a:r>
            <a:r>
              <a:rPr lang="de-DE" sz="2000" dirty="0" smtClean="0"/>
              <a:t> </a:t>
            </a:r>
            <a:r>
              <a:rPr lang="de-DE" sz="2000" dirty="0" err="1" smtClean="0"/>
              <a:t>components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interpret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Mixes</a:t>
            </a:r>
            <a:r>
              <a:rPr lang="de-DE" sz="2000" dirty="0" smtClean="0"/>
              <a:t> well-</a:t>
            </a:r>
            <a:r>
              <a:rPr lang="de-DE" sz="2000" dirty="0" err="1" smtClean="0"/>
              <a:t>being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empowerment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Unclear</a:t>
            </a:r>
            <a:r>
              <a:rPr lang="de-DE" sz="2000" dirty="0" smtClean="0"/>
              <a:t> </a:t>
            </a:r>
            <a:r>
              <a:rPr lang="de-DE" sz="2000" dirty="0" err="1" smtClean="0"/>
              <a:t>database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Compensation</a:t>
            </a:r>
            <a:r>
              <a:rPr lang="de-DE" sz="2000" dirty="0" smtClean="0"/>
              <a:t> </a:t>
            </a:r>
            <a:r>
              <a:rPr lang="de-DE" sz="2000" dirty="0" err="1" smtClean="0"/>
              <a:t>issue</a:t>
            </a:r>
            <a:r>
              <a:rPr lang="de-DE" sz="2000" dirty="0" smtClean="0"/>
              <a:t>;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b="1" dirty="0" err="1" smtClean="0"/>
              <a:t>OECD‘s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Social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Institutions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and</a:t>
            </a:r>
            <a:r>
              <a:rPr lang="de-DE" sz="2800" b="1" dirty="0" smtClean="0"/>
              <a:t> Gender Index</a:t>
            </a:r>
            <a:endParaRPr lang="de-D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de-DE" sz="2400" dirty="0" err="1" smtClean="0"/>
              <a:t>Based</a:t>
            </a:r>
            <a:r>
              <a:rPr lang="de-DE" sz="2400" dirty="0" smtClean="0"/>
              <a:t> on OECD Gender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Institutions</a:t>
            </a:r>
            <a:r>
              <a:rPr lang="de-DE" sz="2400" dirty="0" smtClean="0"/>
              <a:t> Database  (</a:t>
            </a:r>
            <a:r>
              <a:rPr lang="de-DE" sz="2400" dirty="0" err="1" smtClean="0"/>
              <a:t>Branisa</a:t>
            </a:r>
            <a:r>
              <a:rPr lang="de-DE" sz="2400" dirty="0" smtClean="0"/>
              <a:t>, Klasen, Ziegler, 2009)</a:t>
            </a:r>
          </a:p>
          <a:p>
            <a:pPr lvl="1"/>
            <a:r>
              <a:rPr lang="de-DE" sz="2000" dirty="0" err="1" smtClean="0"/>
              <a:t>Aims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</a:t>
            </a:r>
            <a:r>
              <a:rPr lang="de-DE" sz="2000" dirty="0" smtClean="0"/>
              <a:t> </a:t>
            </a:r>
            <a:r>
              <a:rPr lang="de-DE" sz="2000" dirty="0" err="1" smtClean="0"/>
              <a:t>institutional</a:t>
            </a:r>
            <a:r>
              <a:rPr lang="de-DE" sz="2000" dirty="0" smtClean="0"/>
              <a:t> </a:t>
            </a:r>
            <a:r>
              <a:rPr lang="de-DE" sz="2000" dirty="0" err="1" smtClean="0"/>
              <a:t>causes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(not </a:t>
            </a:r>
            <a:r>
              <a:rPr lang="de-DE" sz="2000" dirty="0" err="1" smtClean="0"/>
              <a:t>outcomes</a:t>
            </a:r>
            <a:r>
              <a:rPr lang="de-DE" sz="2000" dirty="0" smtClean="0"/>
              <a:t> but ‚</a:t>
            </a:r>
            <a:r>
              <a:rPr lang="de-DE" sz="2000" dirty="0" err="1" smtClean="0"/>
              <a:t>inputs</a:t>
            </a:r>
            <a:r>
              <a:rPr lang="de-DE" sz="2000" dirty="0" smtClean="0"/>
              <a:t>‘); (</a:t>
            </a:r>
            <a:r>
              <a:rPr lang="de-DE" sz="2000" dirty="0" err="1" smtClean="0"/>
              <a:t>use</a:t>
            </a:r>
            <a:r>
              <a:rPr lang="de-DE" sz="2000" dirty="0" smtClean="0"/>
              <a:t>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instrument</a:t>
            </a:r>
            <a:r>
              <a:rPr lang="de-DE" sz="2000" dirty="0" smtClean="0"/>
              <a:t>)</a:t>
            </a:r>
          </a:p>
          <a:p>
            <a:pPr lvl="1"/>
            <a:r>
              <a:rPr lang="de-DE" sz="2000" dirty="0" smtClean="0"/>
              <a:t>14 </a:t>
            </a:r>
            <a:r>
              <a:rPr lang="de-DE" sz="2000" dirty="0" err="1" smtClean="0"/>
              <a:t>indicators</a:t>
            </a:r>
            <a:r>
              <a:rPr lang="de-DE" sz="2000" dirty="0" smtClean="0"/>
              <a:t> in 5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: </a:t>
            </a:r>
            <a:r>
              <a:rPr lang="de-DE" sz="2000" dirty="0" err="1" smtClean="0"/>
              <a:t>family</a:t>
            </a:r>
            <a:r>
              <a:rPr lang="de-DE" sz="2000" dirty="0" smtClean="0"/>
              <a:t> </a:t>
            </a:r>
            <a:r>
              <a:rPr lang="de-DE" sz="2000" dirty="0" err="1" smtClean="0"/>
              <a:t>code</a:t>
            </a:r>
            <a:r>
              <a:rPr lang="de-DE" sz="2000" dirty="0" smtClean="0"/>
              <a:t>, </a:t>
            </a:r>
            <a:r>
              <a:rPr lang="de-DE" sz="2000" dirty="0" err="1" smtClean="0"/>
              <a:t>physical</a:t>
            </a:r>
            <a:r>
              <a:rPr lang="de-DE" sz="2000" dirty="0" smtClean="0"/>
              <a:t> </a:t>
            </a:r>
            <a:r>
              <a:rPr lang="de-DE" sz="2000" dirty="0" err="1" smtClean="0"/>
              <a:t>integrity</a:t>
            </a:r>
            <a:r>
              <a:rPr lang="de-DE" sz="2000" dirty="0" smtClean="0"/>
              <a:t>, </a:t>
            </a:r>
            <a:r>
              <a:rPr lang="de-DE" sz="2000" dirty="0" err="1" smtClean="0"/>
              <a:t>civil</a:t>
            </a:r>
            <a:r>
              <a:rPr lang="de-DE" sz="2000" dirty="0" smtClean="0"/>
              <a:t> </a:t>
            </a:r>
            <a:r>
              <a:rPr lang="de-DE" sz="2000" dirty="0" err="1" smtClean="0"/>
              <a:t>liberties</a:t>
            </a:r>
            <a:r>
              <a:rPr lang="de-DE" sz="2000" dirty="0" smtClean="0"/>
              <a:t>, </a:t>
            </a:r>
            <a:r>
              <a:rPr lang="de-DE" sz="2000" dirty="0" err="1" smtClean="0"/>
              <a:t>son</a:t>
            </a:r>
            <a:r>
              <a:rPr lang="de-DE" sz="2000" dirty="0" smtClean="0"/>
              <a:t> </a:t>
            </a:r>
            <a:r>
              <a:rPr lang="de-DE" sz="2000" dirty="0" err="1" smtClean="0"/>
              <a:t>preference</a:t>
            </a:r>
            <a:r>
              <a:rPr lang="de-DE" sz="2000" dirty="0" smtClean="0"/>
              <a:t>, </a:t>
            </a:r>
            <a:r>
              <a:rPr lang="de-DE" sz="2000" dirty="0" err="1" smtClean="0"/>
              <a:t>ownership</a:t>
            </a:r>
            <a:r>
              <a:rPr lang="de-DE" sz="2000" dirty="0" smtClean="0"/>
              <a:t> </a:t>
            </a:r>
            <a:r>
              <a:rPr lang="de-DE" sz="2000" dirty="0" err="1" smtClean="0"/>
              <a:t>rights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Based</a:t>
            </a:r>
            <a:r>
              <a:rPr lang="de-DE" sz="2000" dirty="0" smtClean="0"/>
              <a:t> on </a:t>
            </a:r>
            <a:r>
              <a:rPr lang="de-DE" sz="2000" dirty="0" err="1" smtClean="0"/>
              <a:t>subjective</a:t>
            </a:r>
            <a:r>
              <a:rPr lang="de-DE" sz="2000" dirty="0" smtClean="0"/>
              <a:t> </a:t>
            </a:r>
            <a:r>
              <a:rPr lang="de-DE" sz="2000" dirty="0" err="1" smtClean="0"/>
              <a:t>scoring</a:t>
            </a:r>
            <a:r>
              <a:rPr lang="de-DE" sz="2000" dirty="0" smtClean="0"/>
              <a:t> (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laws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prevalence</a:t>
            </a:r>
            <a:r>
              <a:rPr lang="de-DE" sz="2000" dirty="0" smtClean="0"/>
              <a:t>);</a:t>
            </a:r>
          </a:p>
          <a:p>
            <a:pPr lvl="1"/>
            <a:r>
              <a:rPr lang="de-DE" sz="2000" dirty="0" smtClean="0"/>
              <a:t>PCA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aggregate</a:t>
            </a:r>
            <a:r>
              <a:rPr lang="de-DE" sz="2000" dirty="0" smtClean="0"/>
              <a:t> </a:t>
            </a:r>
            <a:r>
              <a:rPr lang="de-DE" sz="2000" dirty="0" err="1" smtClean="0"/>
              <a:t>within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, partial </a:t>
            </a:r>
            <a:r>
              <a:rPr lang="de-DE" sz="2000" dirty="0" err="1" smtClean="0"/>
              <a:t>compensation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smtClean="0"/>
              <a:t>Can </a:t>
            </a:r>
            <a:r>
              <a:rPr lang="de-DE" sz="2000" dirty="0" err="1" smtClean="0"/>
              <a:t>explain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important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outcomes</a:t>
            </a:r>
            <a:r>
              <a:rPr lang="de-DE" sz="2000" dirty="0" smtClean="0"/>
              <a:t> (</a:t>
            </a:r>
            <a:r>
              <a:rPr lang="de-DE" sz="2000" dirty="0" err="1" smtClean="0"/>
              <a:t>including</a:t>
            </a:r>
            <a:r>
              <a:rPr lang="de-DE" sz="2000" dirty="0" smtClean="0"/>
              <a:t> </a:t>
            </a:r>
            <a:r>
              <a:rPr lang="de-DE" sz="2000" dirty="0" err="1" smtClean="0"/>
              <a:t>fertility</a:t>
            </a:r>
            <a:r>
              <a:rPr lang="de-DE" sz="2000" dirty="0" smtClean="0"/>
              <a:t>, </a:t>
            </a:r>
            <a:r>
              <a:rPr lang="de-DE" sz="2000" dirty="0" err="1" smtClean="0"/>
              <a:t>child</a:t>
            </a:r>
            <a:r>
              <a:rPr lang="de-DE" sz="2000" dirty="0" smtClean="0"/>
              <a:t> </a:t>
            </a:r>
            <a:r>
              <a:rPr lang="de-DE" sz="2000" dirty="0" err="1" smtClean="0"/>
              <a:t>mortality</a:t>
            </a:r>
            <a:r>
              <a:rPr lang="de-DE" sz="2000" dirty="0" smtClean="0"/>
              <a:t>, </a:t>
            </a:r>
            <a:r>
              <a:rPr lang="de-DE" sz="2000" dirty="0" err="1" smtClean="0"/>
              <a:t>education</a:t>
            </a:r>
            <a:r>
              <a:rPr lang="de-DE" sz="2000" dirty="0" smtClean="0"/>
              <a:t>, </a:t>
            </a:r>
            <a:r>
              <a:rPr lang="de-DE" sz="2000" dirty="0" err="1" smtClean="0"/>
              <a:t>corruption</a:t>
            </a:r>
            <a:r>
              <a:rPr lang="de-DE" sz="2000" dirty="0" smtClean="0"/>
              <a:t>);</a:t>
            </a:r>
          </a:p>
          <a:p>
            <a:r>
              <a:rPr lang="de-DE" sz="2400" dirty="0" smtClean="0"/>
              <a:t> Problems:</a:t>
            </a:r>
          </a:p>
          <a:p>
            <a:pPr lvl="1"/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cross-section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unclear</a:t>
            </a:r>
            <a:r>
              <a:rPr lang="de-DE" sz="2000" dirty="0" smtClean="0"/>
              <a:t> </a:t>
            </a:r>
            <a:r>
              <a:rPr lang="de-DE" sz="2000" dirty="0" err="1" smtClean="0"/>
              <a:t>how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think</a:t>
            </a:r>
            <a:r>
              <a:rPr lang="de-DE" sz="2000" dirty="0" smtClean="0"/>
              <a:t> </a:t>
            </a:r>
            <a:r>
              <a:rPr lang="de-DE" sz="2000" dirty="0" err="1" smtClean="0"/>
              <a:t>about</a:t>
            </a:r>
            <a:r>
              <a:rPr lang="de-DE" sz="2000" dirty="0" smtClean="0"/>
              <a:t> </a:t>
            </a:r>
            <a:r>
              <a:rPr lang="de-DE" sz="2000" dirty="0" err="1" smtClean="0"/>
              <a:t>dynamics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Only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developing</a:t>
            </a:r>
            <a:r>
              <a:rPr lang="de-DE" sz="2000" dirty="0" smtClean="0"/>
              <a:t> countries;</a:t>
            </a:r>
          </a:p>
          <a:p>
            <a:pPr lvl="1"/>
            <a:r>
              <a:rPr lang="de-DE" sz="2000" dirty="0" err="1" smtClean="0"/>
              <a:t>Mixes</a:t>
            </a:r>
            <a:r>
              <a:rPr lang="de-DE" sz="2000" dirty="0" smtClean="0"/>
              <a:t> </a:t>
            </a:r>
            <a:r>
              <a:rPr lang="de-DE" sz="2000" dirty="0" err="1" smtClean="0"/>
              <a:t>prevalence</a:t>
            </a:r>
            <a:r>
              <a:rPr lang="de-DE" sz="2000" dirty="0" smtClean="0"/>
              <a:t>, </a:t>
            </a:r>
            <a:r>
              <a:rPr lang="de-DE" sz="2000" dirty="0" err="1" smtClean="0"/>
              <a:t>laws</a:t>
            </a:r>
            <a:r>
              <a:rPr lang="de-DE" sz="2000" dirty="0" smtClean="0"/>
              <a:t>, </a:t>
            </a:r>
            <a:r>
              <a:rPr lang="de-DE" sz="2000" dirty="0" err="1" smtClean="0"/>
              <a:t>etc</a:t>
            </a:r>
            <a:r>
              <a:rPr lang="de-DE" sz="2000" dirty="0" smtClean="0"/>
              <a:t>;</a:t>
            </a:r>
            <a:endParaRPr lang="de-DE" sz="2000" dirty="0"/>
          </a:p>
          <a:p>
            <a:endParaRPr lang="de-DE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err="1" smtClean="0"/>
              <a:t>Introduction</a:t>
            </a:r>
            <a:endParaRPr lang="de-DE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de-DE" sz="2400" dirty="0" err="1" smtClean="0"/>
              <a:t>Increasing</a:t>
            </a:r>
            <a:r>
              <a:rPr lang="de-DE" sz="2400" dirty="0" smtClean="0"/>
              <a:t> </a:t>
            </a:r>
            <a:r>
              <a:rPr lang="de-DE" sz="2400" dirty="0" err="1" smtClean="0"/>
              <a:t>interest</a:t>
            </a:r>
            <a:r>
              <a:rPr lang="de-DE" sz="2400" dirty="0" smtClean="0"/>
              <a:t> in </a:t>
            </a:r>
            <a:r>
              <a:rPr lang="de-DE" sz="2400" dirty="0" err="1" smtClean="0"/>
              <a:t>analyzing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 (</a:t>
            </a:r>
            <a:r>
              <a:rPr lang="de-DE" sz="2400" dirty="0" err="1" smtClean="0"/>
              <a:t>moving</a:t>
            </a:r>
            <a:r>
              <a:rPr lang="de-DE" sz="2400" dirty="0" smtClean="0"/>
              <a:t> </a:t>
            </a:r>
            <a:r>
              <a:rPr lang="de-DE" sz="2400" dirty="0" err="1" smtClean="0"/>
              <a:t>beyond</a:t>
            </a:r>
            <a:r>
              <a:rPr lang="de-DE" sz="2400" dirty="0" smtClean="0"/>
              <a:t> </a:t>
            </a:r>
            <a:r>
              <a:rPr lang="de-DE" sz="2400" dirty="0" err="1" smtClean="0"/>
              <a:t>income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);</a:t>
            </a:r>
          </a:p>
          <a:p>
            <a:pPr lvl="1"/>
            <a:r>
              <a:rPr lang="de-DE" sz="2000" dirty="0" smtClean="0"/>
              <a:t>Experimental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empirical</a:t>
            </a:r>
            <a:r>
              <a:rPr lang="de-DE" sz="2000" dirty="0" smtClean="0"/>
              <a:t> </a:t>
            </a:r>
            <a:r>
              <a:rPr lang="de-DE" sz="2000" dirty="0" err="1" smtClean="0"/>
              <a:t>evidence</a:t>
            </a:r>
            <a:r>
              <a:rPr lang="de-DE" sz="2000" dirty="0" smtClean="0"/>
              <a:t> on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importance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(plus </a:t>
            </a:r>
            <a:r>
              <a:rPr lang="de-DE" sz="2000" dirty="0" err="1" smtClean="0"/>
              <a:t>ethical</a:t>
            </a:r>
            <a:r>
              <a:rPr lang="de-DE" sz="2000" dirty="0" smtClean="0"/>
              <a:t> </a:t>
            </a:r>
            <a:r>
              <a:rPr lang="de-DE" sz="2000" dirty="0" err="1" smtClean="0"/>
              <a:t>concern</a:t>
            </a:r>
            <a:r>
              <a:rPr lang="de-DE" sz="2000" dirty="0" smtClean="0"/>
              <a:t>);</a:t>
            </a:r>
          </a:p>
          <a:p>
            <a:pPr lvl="1"/>
            <a:r>
              <a:rPr lang="de-DE" sz="2000" dirty="0" err="1" smtClean="0"/>
              <a:t>Inequality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Adjusted</a:t>
            </a:r>
            <a:r>
              <a:rPr lang="de-DE" sz="2000" dirty="0" smtClean="0"/>
              <a:t> Human Development Index;</a:t>
            </a:r>
          </a:p>
          <a:p>
            <a:pPr lvl="1"/>
            <a:r>
              <a:rPr lang="de-DE" sz="2000" dirty="0" smtClean="0"/>
              <a:t>Proliferation </a:t>
            </a:r>
            <a:r>
              <a:rPr lang="de-DE" sz="2000" dirty="0" err="1" smtClean="0"/>
              <a:t>of</a:t>
            </a:r>
            <a:r>
              <a:rPr lang="de-DE" sz="2000" dirty="0" smtClean="0"/>
              <a:t> Indices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(GDI, GEM, GGI, GII, GEI, SIGI)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great</a:t>
            </a:r>
            <a:r>
              <a:rPr lang="de-DE" sz="2000" dirty="0" smtClean="0"/>
              <a:t> </a:t>
            </a:r>
            <a:r>
              <a:rPr lang="de-DE" sz="2000" dirty="0" err="1" smtClean="0"/>
              <a:t>differences</a:t>
            </a:r>
            <a:r>
              <a:rPr lang="de-DE" sz="2000" dirty="0" smtClean="0"/>
              <a:t> in </a:t>
            </a:r>
            <a:r>
              <a:rPr lang="de-DE" sz="2000" dirty="0" err="1" smtClean="0"/>
              <a:t>results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smtClean="0"/>
              <a:t>World Bank WDR on Gender: New </a:t>
            </a:r>
            <a:r>
              <a:rPr lang="de-DE" sz="2000" dirty="0" err="1" smtClean="0"/>
              <a:t>evidence</a:t>
            </a:r>
            <a:r>
              <a:rPr lang="de-DE" sz="2000" dirty="0" smtClean="0"/>
              <a:t> on </a:t>
            </a:r>
            <a:r>
              <a:rPr lang="de-DE" sz="2000" dirty="0" err="1" smtClean="0"/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bias</a:t>
            </a:r>
            <a:r>
              <a:rPr lang="de-DE" sz="2000" dirty="0" smtClean="0"/>
              <a:t> in </a:t>
            </a:r>
            <a:r>
              <a:rPr lang="de-DE" sz="2000" dirty="0" err="1" smtClean="0"/>
              <a:t>mortality</a:t>
            </a:r>
            <a:r>
              <a:rPr lang="de-DE" sz="2000" dirty="0" smtClean="0"/>
              <a:t>;</a:t>
            </a:r>
          </a:p>
          <a:p>
            <a:r>
              <a:rPr lang="de-DE" sz="2400" dirty="0" err="1" smtClean="0"/>
              <a:t>Unfortunately</a:t>
            </a:r>
            <a:r>
              <a:rPr lang="de-DE" sz="2400" dirty="0" smtClean="0"/>
              <a:t>,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these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dirty="0" err="1" smtClean="0"/>
              <a:t>beset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important</a:t>
            </a:r>
            <a:r>
              <a:rPr lang="de-DE" sz="2400" dirty="0" smtClean="0"/>
              <a:t> </a:t>
            </a:r>
            <a:r>
              <a:rPr lang="de-DE" sz="2400" dirty="0" err="1" smtClean="0"/>
              <a:t>conceptual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empirical</a:t>
            </a:r>
            <a:r>
              <a:rPr lang="de-DE" sz="2400" dirty="0" smtClean="0"/>
              <a:t> </a:t>
            </a:r>
            <a:r>
              <a:rPr lang="de-DE" sz="2400" dirty="0" err="1" smtClean="0"/>
              <a:t>shortcomings</a:t>
            </a:r>
            <a:r>
              <a:rPr lang="de-DE" sz="2400" dirty="0" smtClean="0"/>
              <a:t>;</a:t>
            </a:r>
          </a:p>
          <a:p>
            <a:r>
              <a:rPr lang="de-DE" sz="2400" dirty="0" err="1" smtClean="0"/>
              <a:t>Discuss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propose</a:t>
            </a:r>
            <a:r>
              <a:rPr lang="de-DE" sz="2400" dirty="0" smtClean="0"/>
              <a:t>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solutions</a:t>
            </a:r>
            <a:r>
              <a:rPr lang="de-DE" sz="2400" dirty="0" smtClean="0"/>
              <a:t> </a:t>
            </a:r>
            <a:r>
              <a:rPr lang="de-DE" sz="2400" dirty="0" err="1" smtClean="0"/>
              <a:t>where</a:t>
            </a:r>
            <a:r>
              <a:rPr lang="de-DE" sz="2400" dirty="0" smtClean="0"/>
              <a:t> </a:t>
            </a:r>
            <a:r>
              <a:rPr lang="de-DE" sz="2400" dirty="0" err="1" smtClean="0"/>
              <a:t>appropriate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;</a:t>
            </a:r>
          </a:p>
          <a:p>
            <a:pPr lvl="1"/>
            <a:endParaRPr lang="de-DE" dirty="0" smtClean="0"/>
          </a:p>
          <a:p>
            <a:pPr lvl="1"/>
            <a:endParaRPr lang="de-DE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705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81000"/>
            <a:ext cx="7696200" cy="6096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000" b="1" dirty="0" err="1" smtClean="0"/>
              <a:t>Conclusions</a:t>
            </a:r>
            <a:endParaRPr lang="de-DE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400" dirty="0" err="1" smtClean="0"/>
              <a:t>Increasing</a:t>
            </a:r>
            <a:r>
              <a:rPr lang="de-DE" sz="2400" dirty="0" smtClean="0"/>
              <a:t> </a:t>
            </a:r>
            <a:r>
              <a:rPr lang="de-DE" sz="2400" dirty="0" err="1" smtClean="0"/>
              <a:t>recognition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interpret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, 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</a:t>
            </a:r>
            <a:r>
              <a:rPr lang="de-DE" sz="2400" dirty="0" err="1" smtClean="0"/>
              <a:t>gender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;</a:t>
            </a:r>
          </a:p>
          <a:p>
            <a:r>
              <a:rPr lang="de-DE" sz="2400" dirty="0" smtClean="0"/>
              <a:t>Composite </a:t>
            </a:r>
            <a:r>
              <a:rPr lang="de-DE" sz="2400" dirty="0" err="1" smtClean="0"/>
              <a:t>indices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gender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require</a:t>
            </a:r>
            <a:r>
              <a:rPr lang="de-DE" sz="2400" dirty="0" smtClean="0"/>
              <a:t> </a:t>
            </a:r>
            <a:r>
              <a:rPr lang="de-DE" sz="2400" dirty="0" err="1" smtClean="0"/>
              <a:t>particular</a:t>
            </a:r>
            <a:r>
              <a:rPr lang="de-DE" sz="2400" dirty="0" smtClean="0"/>
              <a:t> </a:t>
            </a:r>
            <a:r>
              <a:rPr lang="de-DE" sz="2400" dirty="0" err="1" smtClean="0"/>
              <a:t>care</a:t>
            </a:r>
            <a:r>
              <a:rPr lang="de-DE" sz="2400" dirty="0" smtClean="0"/>
              <a:t>;</a:t>
            </a:r>
          </a:p>
          <a:p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current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dirty="0" err="1" smtClean="0"/>
              <a:t>have</a:t>
            </a:r>
            <a:r>
              <a:rPr lang="de-DE" sz="2400" dirty="0" smtClean="0"/>
              <a:t> </a:t>
            </a:r>
            <a:r>
              <a:rPr lang="de-DE" sz="2400" dirty="0" err="1" smtClean="0"/>
              <a:t>serious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r>
              <a:rPr lang="de-DE" sz="2400" dirty="0" smtClean="0"/>
              <a:t>, </a:t>
            </a:r>
            <a:r>
              <a:rPr lang="de-DE" sz="2400" dirty="0" err="1" smtClean="0"/>
              <a:t>some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can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fixed</a:t>
            </a:r>
            <a:r>
              <a:rPr lang="de-DE" sz="2400" dirty="0" smtClean="0"/>
              <a:t>;</a:t>
            </a:r>
          </a:p>
          <a:p>
            <a:r>
              <a:rPr lang="de-DE" sz="2400" dirty="0" err="1" smtClean="0"/>
              <a:t>Examining</a:t>
            </a:r>
            <a:r>
              <a:rPr lang="de-DE" sz="2400" dirty="0" smtClean="0"/>
              <a:t> individual </a:t>
            </a:r>
            <a:r>
              <a:rPr lang="de-DE" sz="2400" dirty="0" err="1" smtClean="0"/>
              <a:t>dimensions</a:t>
            </a:r>
            <a:r>
              <a:rPr lang="de-DE" sz="2400" dirty="0" smtClean="0"/>
              <a:t> </a:t>
            </a:r>
            <a:r>
              <a:rPr lang="de-DE" sz="2400" dirty="0" err="1" smtClean="0"/>
              <a:t>rather</a:t>
            </a:r>
            <a:r>
              <a:rPr lang="de-DE" sz="2400" dirty="0" smtClean="0"/>
              <a:t> </a:t>
            </a:r>
            <a:r>
              <a:rPr lang="de-DE" sz="2400" dirty="0" err="1" smtClean="0"/>
              <a:t>than</a:t>
            </a:r>
            <a:r>
              <a:rPr lang="de-DE" sz="2400" dirty="0" smtClean="0"/>
              <a:t> </a:t>
            </a:r>
            <a:r>
              <a:rPr lang="de-DE" sz="2400" dirty="0" err="1" smtClean="0"/>
              <a:t>composite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measures</a:t>
            </a:r>
            <a:r>
              <a:rPr lang="de-DE" sz="2400" dirty="0" smtClean="0"/>
              <a:t> </a:t>
            </a:r>
            <a:r>
              <a:rPr lang="de-DE" sz="2400" dirty="0" err="1" smtClean="0"/>
              <a:t>might</a:t>
            </a:r>
            <a:r>
              <a:rPr lang="de-DE" sz="2400" dirty="0" smtClean="0"/>
              <a:t> </a:t>
            </a:r>
            <a:r>
              <a:rPr lang="de-DE" sz="2400" dirty="0" err="1" smtClean="0"/>
              <a:t>be</a:t>
            </a:r>
            <a:r>
              <a:rPr lang="de-DE" sz="2400" dirty="0" smtClean="0"/>
              <a:t> </a:t>
            </a:r>
            <a:r>
              <a:rPr lang="de-DE" sz="2400" dirty="0" err="1" smtClean="0"/>
              <a:t>more</a:t>
            </a:r>
            <a:r>
              <a:rPr lang="de-DE" sz="2400" dirty="0" smtClean="0"/>
              <a:t> </a:t>
            </a:r>
            <a:r>
              <a:rPr lang="de-DE" sz="2400" dirty="0" err="1" smtClean="0"/>
              <a:t>useful</a:t>
            </a:r>
            <a:r>
              <a:rPr lang="de-DE" sz="2400" dirty="0" smtClean="0"/>
              <a:t>;</a:t>
            </a:r>
          </a:p>
          <a:p>
            <a:r>
              <a:rPr lang="de-DE" sz="2400" dirty="0" err="1" smtClean="0"/>
              <a:t>Interesting</a:t>
            </a:r>
            <a:r>
              <a:rPr lang="de-DE" sz="2400" dirty="0" smtClean="0"/>
              <a:t> </a:t>
            </a:r>
            <a:r>
              <a:rPr lang="de-DE" sz="2400" dirty="0" err="1" smtClean="0"/>
              <a:t>new</a:t>
            </a:r>
            <a:r>
              <a:rPr lang="de-DE" sz="2400" dirty="0" smtClean="0"/>
              <a:t> </a:t>
            </a:r>
            <a:r>
              <a:rPr lang="de-DE" sz="2400" dirty="0" err="1" smtClean="0"/>
              <a:t>approaches</a:t>
            </a:r>
            <a:r>
              <a:rPr lang="de-DE" sz="2400" dirty="0" smtClean="0"/>
              <a:t> (</a:t>
            </a:r>
            <a:r>
              <a:rPr lang="de-DE" sz="2400" dirty="0" err="1" smtClean="0"/>
              <a:t>including</a:t>
            </a:r>
            <a:r>
              <a:rPr lang="de-DE" sz="2400" dirty="0" smtClean="0"/>
              <a:t> SIGI </a:t>
            </a:r>
            <a:r>
              <a:rPr lang="de-DE" sz="2400" dirty="0" err="1" smtClean="0"/>
              <a:t>and</a:t>
            </a:r>
            <a:r>
              <a:rPr lang="de-DE" sz="2400" dirty="0" smtClean="0"/>
              <a:t> ISD)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broaden</a:t>
            </a:r>
            <a:r>
              <a:rPr lang="de-DE" sz="2400" dirty="0" smtClean="0"/>
              <a:t> </a:t>
            </a:r>
            <a:r>
              <a:rPr lang="de-DE" sz="2400" dirty="0" err="1" smtClean="0"/>
              <a:t>scope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measuring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which</a:t>
            </a:r>
            <a:r>
              <a:rPr lang="de-DE" sz="2400" dirty="0" smtClean="0"/>
              <a:t> </a:t>
            </a:r>
            <a:r>
              <a:rPr lang="de-DE" sz="2400" dirty="0" err="1" smtClean="0"/>
              <a:t>help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better</a:t>
            </a:r>
            <a:r>
              <a:rPr lang="de-DE" sz="2400" dirty="0" smtClean="0"/>
              <a:t> understand </a:t>
            </a:r>
            <a:r>
              <a:rPr lang="de-DE" sz="2400" dirty="0" err="1" smtClean="0"/>
              <a:t>causes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persistent </a:t>
            </a:r>
            <a:r>
              <a:rPr lang="de-DE" sz="2400" dirty="0" err="1" smtClean="0"/>
              <a:t>inequalities</a:t>
            </a:r>
            <a:r>
              <a:rPr lang="de-DE" sz="2400" dirty="0" smtClean="0"/>
              <a:t> in </a:t>
            </a:r>
            <a:r>
              <a:rPr lang="de-DE" sz="2400" dirty="0" err="1" smtClean="0"/>
              <a:t>outcomes</a:t>
            </a:r>
            <a:r>
              <a:rPr lang="de-DE" sz="2400" dirty="0" smtClean="0"/>
              <a:t>;</a:t>
            </a:r>
          </a:p>
          <a:p>
            <a:endParaRPr lang="de-DE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/>
              <a:t>Outline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inequality</a:t>
            </a:r>
            <a:r>
              <a:rPr lang="de-DE" dirty="0" smtClean="0"/>
              <a:t> in human </a:t>
            </a:r>
            <a:r>
              <a:rPr lang="de-DE" dirty="0" err="1" smtClean="0"/>
              <a:t>development</a:t>
            </a:r>
            <a:r>
              <a:rPr lang="de-DE" dirty="0" smtClean="0"/>
              <a:t>;</a:t>
            </a:r>
          </a:p>
          <a:p>
            <a:r>
              <a:rPr lang="de-DE" dirty="0" err="1" smtClean="0"/>
              <a:t>Measuring</a:t>
            </a:r>
            <a:r>
              <a:rPr lang="de-DE" dirty="0" smtClean="0"/>
              <a:t> </a:t>
            </a:r>
            <a:r>
              <a:rPr lang="de-DE" dirty="0" err="1" smtClean="0"/>
              <a:t>gender</a:t>
            </a:r>
            <a:r>
              <a:rPr lang="de-DE" dirty="0" smtClean="0"/>
              <a:t> </a:t>
            </a:r>
            <a:r>
              <a:rPr lang="de-DE" dirty="0" err="1" smtClean="0"/>
              <a:t>inequality</a:t>
            </a:r>
            <a:r>
              <a:rPr lang="de-DE" dirty="0" smtClean="0"/>
              <a:t>:</a:t>
            </a:r>
          </a:p>
          <a:p>
            <a:pPr lvl="1"/>
            <a:r>
              <a:rPr lang="de-DE" dirty="0" smtClean="0"/>
              <a:t>Gender </a:t>
            </a:r>
            <a:r>
              <a:rPr lang="de-DE" dirty="0" err="1" smtClean="0"/>
              <a:t>inequality</a:t>
            </a:r>
            <a:r>
              <a:rPr lang="de-DE" dirty="0" smtClean="0"/>
              <a:t> in </a:t>
            </a:r>
            <a:r>
              <a:rPr lang="de-DE" dirty="0" err="1" smtClean="0"/>
              <a:t>mortality</a:t>
            </a:r>
            <a:r>
              <a:rPr lang="de-DE" dirty="0" smtClean="0"/>
              <a:t> (WDR 2012);</a:t>
            </a:r>
          </a:p>
          <a:p>
            <a:pPr lvl="1"/>
            <a:r>
              <a:rPr lang="de-DE" dirty="0" smtClean="0"/>
              <a:t>GDI </a:t>
            </a:r>
            <a:r>
              <a:rPr lang="de-DE" dirty="0" err="1" smtClean="0"/>
              <a:t>and</a:t>
            </a:r>
            <a:r>
              <a:rPr lang="de-DE" dirty="0" smtClean="0"/>
              <a:t> GEM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ways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fix </a:t>
            </a:r>
            <a:r>
              <a:rPr lang="de-DE" dirty="0" err="1" smtClean="0"/>
              <a:t>them</a:t>
            </a:r>
            <a:r>
              <a:rPr lang="de-DE" dirty="0" smtClean="0"/>
              <a:t>;</a:t>
            </a:r>
          </a:p>
          <a:p>
            <a:pPr lvl="1"/>
            <a:r>
              <a:rPr lang="de-DE" dirty="0" err="1" smtClean="0"/>
              <a:t>UNDP‘s</a:t>
            </a:r>
            <a:r>
              <a:rPr lang="de-DE" dirty="0" smtClean="0"/>
              <a:t> New Gender </a:t>
            </a:r>
            <a:r>
              <a:rPr lang="de-DE" dirty="0" err="1" smtClean="0"/>
              <a:t>Inequality</a:t>
            </a:r>
            <a:r>
              <a:rPr lang="de-DE" dirty="0" smtClean="0"/>
              <a:t> Index;</a:t>
            </a:r>
          </a:p>
          <a:p>
            <a:pPr lvl="1"/>
            <a:r>
              <a:rPr lang="de-DE" dirty="0" err="1" smtClean="0"/>
              <a:t>Social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Gender Index;</a:t>
            </a:r>
          </a:p>
          <a:p>
            <a:pPr lvl="1"/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/>
          <a:p>
            <a:pPr>
              <a:defRPr/>
            </a:pPr>
            <a:fld id="{31CCA27C-770B-4E9D-B94C-296DC58DC278}" type="slidenum">
              <a:rPr lang="de-DE"/>
              <a:pPr>
                <a:defRPr/>
              </a:pPr>
              <a:t>4</a:t>
            </a:fld>
            <a:endParaRPr lang="de-DE"/>
          </a:p>
        </p:txBody>
      </p:sp>
      <p:sp>
        <p:nvSpPr>
          <p:cNvPr id="3074" name="Foliennummernplatzhalter 5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24271A-6C1D-4782-8270-2F05A701FDEA}" type="slidenum">
              <a:rPr lang="de-DE" sz="1400"/>
              <a:pPr algn="r"/>
              <a:t>4</a:t>
            </a:fld>
            <a:endParaRPr lang="de-DE" sz="1400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960438"/>
          </a:xfrm>
        </p:spPr>
        <p:txBody>
          <a:bodyPr/>
          <a:lstStyle/>
          <a:p>
            <a:pPr eaLnBrk="1" hangingPunct="1"/>
            <a:r>
              <a:rPr lang="de-DE" sz="2800" b="1" dirty="0" err="1" smtClean="0"/>
              <a:t>Measuring</a:t>
            </a:r>
            <a:r>
              <a:rPr lang="de-DE" sz="2800" b="1" dirty="0" smtClean="0"/>
              <a:t> </a:t>
            </a:r>
            <a:r>
              <a:rPr lang="de-DE" sz="2800" b="1" dirty="0" err="1" smtClean="0"/>
              <a:t>Inequality</a:t>
            </a:r>
            <a:r>
              <a:rPr lang="de-DE" sz="2800" b="1" dirty="0" smtClean="0"/>
              <a:t> in Human Development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2296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Key </a:t>
            </a:r>
            <a:r>
              <a:rPr lang="de-DE" sz="2400" dirty="0" err="1" smtClean="0"/>
              <a:t>weakness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HDI: </a:t>
            </a:r>
            <a:r>
              <a:rPr lang="de-DE" sz="2400" dirty="0" err="1" smtClean="0"/>
              <a:t>ignores</a:t>
            </a:r>
            <a:r>
              <a:rPr lang="de-DE" sz="2400" dirty="0" smtClean="0"/>
              <a:t> </a:t>
            </a:r>
            <a:r>
              <a:rPr lang="de-DE" sz="2400" dirty="0" err="1" smtClean="0"/>
              <a:t>inequality</a:t>
            </a:r>
            <a:r>
              <a:rPr lang="de-DE" sz="2400" dirty="0" smtClean="0"/>
              <a:t> </a:t>
            </a:r>
            <a:r>
              <a:rPr lang="de-DE" sz="2400" dirty="0" err="1" smtClean="0"/>
              <a:t>within</a:t>
            </a:r>
            <a:r>
              <a:rPr lang="de-DE" sz="2400" dirty="0" smtClean="0"/>
              <a:t> </a:t>
            </a:r>
            <a:r>
              <a:rPr lang="de-DE" sz="2400" dirty="0" err="1" smtClean="0"/>
              <a:t>dimensions</a:t>
            </a:r>
            <a:r>
              <a:rPr lang="de-DE" sz="24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Innovation </a:t>
            </a:r>
            <a:r>
              <a:rPr lang="de-DE" sz="2400" dirty="0" err="1" smtClean="0"/>
              <a:t>of</a:t>
            </a:r>
            <a:r>
              <a:rPr lang="de-DE" sz="2400" dirty="0" smtClean="0"/>
              <a:t> HDR 2010: </a:t>
            </a:r>
            <a:r>
              <a:rPr lang="de-DE" sz="2400" dirty="0" err="1" smtClean="0"/>
              <a:t>Inequality-Adjusted</a:t>
            </a:r>
            <a:r>
              <a:rPr lang="de-DE" sz="2400" dirty="0" smtClean="0"/>
              <a:t> Human Development Index (IHDI)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smtClean="0"/>
              <a:t>Key </a:t>
            </a:r>
            <a:r>
              <a:rPr lang="de-DE" sz="2000" dirty="0" err="1" smtClean="0"/>
              <a:t>idea</a:t>
            </a:r>
            <a:r>
              <a:rPr lang="de-DE" sz="2000" dirty="0" smtClean="0"/>
              <a:t>: ‚</a:t>
            </a:r>
            <a:r>
              <a:rPr lang="de-DE" sz="2000" dirty="0" err="1" smtClean="0"/>
              <a:t>Penalize</a:t>
            </a:r>
            <a:r>
              <a:rPr lang="de-DE" sz="2000" dirty="0" smtClean="0"/>
              <a:t>‘ countries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in </a:t>
            </a: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human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(</a:t>
            </a:r>
            <a:r>
              <a:rPr lang="de-DE" sz="2000" dirty="0" err="1" smtClean="0"/>
              <a:t>education</a:t>
            </a:r>
            <a:r>
              <a:rPr lang="de-DE" sz="2000" dirty="0" smtClean="0"/>
              <a:t>,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expectancy</a:t>
            </a:r>
            <a:r>
              <a:rPr lang="de-DE" sz="2000" dirty="0" smtClean="0"/>
              <a:t>,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incomes</a:t>
            </a:r>
            <a:r>
              <a:rPr lang="de-DE" sz="2000" dirty="0" smtClean="0"/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err="1" smtClean="0"/>
              <a:t>Interesting</a:t>
            </a:r>
            <a:r>
              <a:rPr lang="de-DE" sz="2400" dirty="0" smtClean="0"/>
              <a:t>, innovative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useful</a:t>
            </a:r>
            <a:r>
              <a:rPr lang="de-DE" sz="24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central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r>
              <a:rPr lang="de-DE" sz="2400" dirty="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 smtClean="0"/>
              <a:t>Each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considered</a:t>
            </a:r>
            <a:r>
              <a:rPr lang="de-DE" sz="2000" dirty="0" smtClean="0"/>
              <a:t> </a:t>
            </a:r>
            <a:r>
              <a:rPr lang="de-DE" sz="2000" dirty="0" err="1" smtClean="0"/>
              <a:t>separately</a:t>
            </a:r>
            <a:r>
              <a:rPr lang="de-DE" sz="2000" dirty="0" smtClean="0"/>
              <a:t>; </a:t>
            </a:r>
            <a:r>
              <a:rPr lang="de-DE" sz="2000" dirty="0" err="1" smtClean="0"/>
              <a:t>joint</a:t>
            </a:r>
            <a:r>
              <a:rPr lang="de-DE" sz="2000" dirty="0" smtClean="0"/>
              <a:t> </a:t>
            </a:r>
            <a:r>
              <a:rPr lang="de-DE" sz="2000" dirty="0" err="1" smtClean="0"/>
              <a:t>distribution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inequalities</a:t>
            </a:r>
            <a:r>
              <a:rPr lang="de-DE" sz="2000" dirty="0" smtClean="0"/>
              <a:t> not </a:t>
            </a:r>
            <a:r>
              <a:rPr lang="de-DE" sz="2000" dirty="0" err="1" smtClean="0"/>
              <a:t>considered</a:t>
            </a:r>
            <a:r>
              <a:rPr lang="de-DE" sz="2000" dirty="0" smtClean="0"/>
              <a:t> (different 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sources</a:t>
            </a:r>
            <a:r>
              <a:rPr lang="de-DE" sz="2000" dirty="0" smtClean="0"/>
              <a:t>);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 smtClean="0"/>
              <a:t>Inequality</a:t>
            </a:r>
            <a:r>
              <a:rPr lang="de-DE" sz="2000" dirty="0" smtClean="0"/>
              <a:t> in </a:t>
            </a:r>
            <a:r>
              <a:rPr lang="de-DE" sz="2000" dirty="0" err="1" smtClean="0"/>
              <a:t>health</a:t>
            </a:r>
            <a:r>
              <a:rPr lang="de-DE" sz="2000" dirty="0" smtClean="0"/>
              <a:t> </a:t>
            </a:r>
            <a:r>
              <a:rPr lang="de-DE" sz="2000" dirty="0" err="1" smtClean="0"/>
              <a:t>refers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inequalities</a:t>
            </a:r>
            <a:r>
              <a:rPr lang="de-DE" sz="2000" dirty="0" smtClean="0"/>
              <a:t> in </a:t>
            </a:r>
            <a:r>
              <a:rPr lang="de-DE" sz="2000" dirty="0" err="1" smtClean="0"/>
              <a:t>actual</a:t>
            </a:r>
            <a:r>
              <a:rPr lang="de-DE" sz="2000" dirty="0" smtClean="0"/>
              <a:t>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lengths</a:t>
            </a:r>
            <a:r>
              <a:rPr lang="de-DE" sz="2000" dirty="0" smtClean="0"/>
              <a:t> </a:t>
            </a:r>
            <a:r>
              <a:rPr lang="de-DE" sz="2000" dirty="0" err="1" smtClean="0"/>
              <a:t>associated</a:t>
            </a:r>
            <a:r>
              <a:rPr lang="de-DE" sz="2000" dirty="0" smtClean="0"/>
              <a:t> </a:t>
            </a:r>
            <a:r>
              <a:rPr lang="de-DE" sz="2000" dirty="0" err="1" smtClean="0"/>
              <a:t>with</a:t>
            </a:r>
            <a:r>
              <a:rPr lang="de-DE" sz="2000" dirty="0" smtClean="0"/>
              <a:t> an </a:t>
            </a:r>
            <a:r>
              <a:rPr lang="de-DE" sz="2000" dirty="0" err="1" smtClean="0"/>
              <a:t>average</a:t>
            </a:r>
            <a:r>
              <a:rPr lang="de-DE" sz="2000" dirty="0" smtClean="0"/>
              <a:t>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expectancy</a:t>
            </a:r>
            <a:r>
              <a:rPr lang="de-DE" sz="2000" dirty="0" smtClean="0"/>
              <a:t>, </a:t>
            </a:r>
            <a:r>
              <a:rPr lang="de-DE" sz="2000" dirty="0" err="1" smtClean="0"/>
              <a:t>rather</a:t>
            </a:r>
            <a:r>
              <a:rPr lang="de-DE" sz="2000" dirty="0" smtClean="0"/>
              <a:t> </a:t>
            </a:r>
            <a:r>
              <a:rPr lang="de-DE" sz="2000" dirty="0" err="1" smtClean="0"/>
              <a:t>than</a:t>
            </a:r>
            <a:r>
              <a:rPr lang="de-DE" sz="2000" dirty="0" smtClean="0"/>
              <a:t> </a:t>
            </a:r>
            <a:r>
              <a:rPr lang="de-DE" sz="2000" dirty="0" err="1" smtClean="0"/>
              <a:t>socioeconomic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in </a:t>
            </a:r>
            <a:r>
              <a:rPr lang="de-DE" sz="2000" dirty="0" err="1" smtClean="0"/>
              <a:t>life</a:t>
            </a:r>
            <a:r>
              <a:rPr lang="de-DE" sz="2000" dirty="0" smtClean="0"/>
              <a:t> </a:t>
            </a:r>
            <a:r>
              <a:rPr lang="de-DE" sz="2000" dirty="0" err="1" smtClean="0"/>
              <a:t>expectancy</a:t>
            </a:r>
            <a:r>
              <a:rPr lang="de-DE" sz="2000" dirty="0" smtClean="0"/>
              <a:t>;</a:t>
            </a:r>
          </a:p>
          <a:p>
            <a:pPr eaLnBrk="1" hangingPunct="1">
              <a:lnSpc>
                <a:spcPct val="80000"/>
              </a:lnSpc>
            </a:pPr>
            <a:r>
              <a:rPr lang="de-DE" sz="2400" dirty="0" smtClean="0"/>
              <a:t>Different </a:t>
            </a:r>
            <a:r>
              <a:rPr lang="de-DE" sz="2400" dirty="0" err="1" smtClean="0"/>
              <a:t>approach</a:t>
            </a:r>
            <a:r>
              <a:rPr lang="de-DE" sz="2400" dirty="0" smtClean="0"/>
              <a:t> (</a:t>
            </a:r>
            <a:r>
              <a:rPr lang="de-DE" sz="2400" dirty="0" err="1" smtClean="0"/>
              <a:t>Harttgen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Klasen, 2011):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 smtClean="0"/>
              <a:t>Measure</a:t>
            </a:r>
            <a:r>
              <a:rPr lang="de-DE" sz="2000" dirty="0" smtClean="0"/>
              <a:t> human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household-level</a:t>
            </a:r>
            <a:r>
              <a:rPr lang="de-DE" sz="2000" dirty="0" smtClean="0"/>
              <a:t>;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 smtClean="0"/>
              <a:t>Then</a:t>
            </a:r>
            <a:r>
              <a:rPr lang="de-DE" sz="2000" dirty="0" smtClean="0"/>
              <a:t> </a:t>
            </a:r>
            <a:r>
              <a:rPr lang="de-DE" sz="2000" dirty="0" err="1" smtClean="0"/>
              <a:t>consider</a:t>
            </a:r>
            <a:r>
              <a:rPr lang="de-DE" sz="2000" dirty="0" smtClean="0"/>
              <a:t> </a:t>
            </a:r>
            <a:r>
              <a:rPr lang="de-DE" sz="2000" dirty="0" err="1" smtClean="0"/>
              <a:t>inequality</a:t>
            </a:r>
            <a:r>
              <a:rPr lang="de-DE" sz="2000" dirty="0" smtClean="0"/>
              <a:t> in </a:t>
            </a:r>
            <a:r>
              <a:rPr lang="de-DE" sz="2000" dirty="0" err="1" smtClean="0"/>
              <a:t>resulting</a:t>
            </a:r>
            <a:r>
              <a:rPr lang="de-DE" sz="2000" dirty="0" smtClean="0"/>
              <a:t> HDI;</a:t>
            </a:r>
          </a:p>
          <a:p>
            <a:pPr lvl="1" eaLnBrk="1" hangingPunct="1">
              <a:lnSpc>
                <a:spcPct val="80000"/>
              </a:lnSpc>
            </a:pPr>
            <a:r>
              <a:rPr lang="de-DE" sz="2000" dirty="0" err="1" smtClean="0"/>
              <a:t>Addresses</a:t>
            </a:r>
            <a:r>
              <a:rPr lang="de-DE" sz="2000" dirty="0" smtClean="0"/>
              <a:t> </a:t>
            </a:r>
            <a:r>
              <a:rPr lang="de-DE" sz="2000" dirty="0" err="1" smtClean="0"/>
              <a:t>both</a:t>
            </a:r>
            <a:r>
              <a:rPr lang="de-DE" sz="2000" dirty="0" smtClean="0"/>
              <a:t> </a:t>
            </a:r>
            <a:r>
              <a:rPr lang="de-DE" sz="2000" dirty="0" err="1" smtClean="0"/>
              <a:t>issues</a:t>
            </a:r>
            <a:r>
              <a:rPr lang="de-DE" sz="2000" dirty="0" smtClean="0"/>
              <a:t> (but </a:t>
            </a:r>
            <a:r>
              <a:rPr lang="de-DE" sz="2000" dirty="0" err="1" smtClean="0"/>
              <a:t>other</a:t>
            </a:r>
            <a:r>
              <a:rPr lang="de-DE" sz="2000" dirty="0" smtClean="0"/>
              <a:t> open </a:t>
            </a:r>
            <a:r>
              <a:rPr lang="de-DE" sz="2000" dirty="0" err="1" smtClean="0"/>
              <a:t>questions</a:t>
            </a:r>
            <a:r>
              <a:rPr lang="de-DE" sz="2000" dirty="0" smtClean="0"/>
              <a:t>);</a:t>
            </a:r>
          </a:p>
          <a:p>
            <a:pPr lvl="1" eaLnBrk="1" hangingPunct="1">
              <a:lnSpc>
                <a:spcPct val="80000"/>
              </a:lnSpc>
            </a:pPr>
            <a:endParaRPr lang="de-DE" sz="2000" dirty="0" smtClean="0"/>
          </a:p>
          <a:p>
            <a:pPr lvl="1" eaLnBrk="1" hangingPunct="1">
              <a:lnSpc>
                <a:spcPct val="80000"/>
              </a:lnSpc>
            </a:pPr>
            <a:endParaRPr lang="de-DE" sz="2000" dirty="0" smtClean="0"/>
          </a:p>
          <a:p>
            <a:pPr lvl="1" eaLnBrk="1" hangingPunct="1">
              <a:lnSpc>
                <a:spcPct val="80000"/>
              </a:lnSpc>
              <a:buNone/>
            </a:pPr>
            <a:endParaRPr lang="de-DE" sz="2000" dirty="0" smtClean="0"/>
          </a:p>
          <a:p>
            <a:pPr lvl="1" eaLnBrk="1" hangingPunct="1">
              <a:lnSpc>
                <a:spcPct val="80000"/>
              </a:lnSpc>
            </a:pPr>
            <a:endParaRPr lang="de-DE" sz="2000" dirty="0" smtClean="0"/>
          </a:p>
          <a:p>
            <a:pPr eaLnBrk="1" hangingPunct="1">
              <a:lnSpc>
                <a:spcPct val="80000"/>
              </a:lnSpc>
            </a:pPr>
            <a:endParaRPr lang="de-DE" sz="1200" dirty="0" smtClean="0"/>
          </a:p>
          <a:p>
            <a:pPr eaLnBrk="1" hangingPunct="1">
              <a:lnSpc>
                <a:spcPct val="80000"/>
              </a:lnSpc>
            </a:pPr>
            <a:endParaRPr lang="de-DE" sz="2000" dirty="0" smtClean="0"/>
          </a:p>
          <a:p>
            <a:pPr lvl="1" eaLnBrk="1" hangingPunct="1">
              <a:lnSpc>
                <a:spcPct val="80000"/>
              </a:lnSpc>
            </a:pPr>
            <a:endParaRPr lang="de-DE" sz="2200" dirty="0" smtClean="0"/>
          </a:p>
          <a:p>
            <a:pPr lvl="2" eaLnBrk="1" hangingPunct="1">
              <a:lnSpc>
                <a:spcPct val="80000"/>
              </a:lnSpc>
            </a:pPr>
            <a:endParaRPr lang="de-DE" sz="1800" dirty="0" smtClean="0"/>
          </a:p>
          <a:p>
            <a:pPr lvl="1" eaLnBrk="1" hangingPunct="1">
              <a:lnSpc>
                <a:spcPct val="80000"/>
              </a:lnSpc>
            </a:pPr>
            <a:endParaRPr lang="de-DE" sz="1800" dirty="0" smtClean="0"/>
          </a:p>
          <a:p>
            <a:pPr lvl="1" eaLnBrk="1" hangingPunct="1">
              <a:lnSpc>
                <a:spcPct val="80000"/>
              </a:lnSpc>
            </a:pPr>
            <a:endParaRPr lang="de-DE" sz="1800" dirty="0" smtClean="0"/>
          </a:p>
          <a:p>
            <a:pPr lvl="1" eaLnBrk="1" hangingPunct="1">
              <a:lnSpc>
                <a:spcPct val="80000"/>
              </a:lnSpc>
            </a:pPr>
            <a:endParaRPr lang="de-DE" sz="14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762000"/>
            <a:ext cx="8229600" cy="5562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57200" y="63246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</a:t>
            </a:r>
            <a:r>
              <a:rPr lang="de-DE" sz="1400" dirty="0" err="1" smtClean="0"/>
              <a:t>Harttgen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Klasen (2011)</a:t>
            </a:r>
            <a:endParaRPr lang="de-DE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A2F9AA-5E1D-4845-AB58-F55ECE7AB70A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20000" cy="525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6096000"/>
            <a:ext cx="3886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</a:t>
            </a:r>
            <a:r>
              <a:rPr lang="de-DE" sz="1400" dirty="0" err="1" smtClean="0"/>
              <a:t>Harttgen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Klasen (2011)</a:t>
            </a:r>
            <a:endParaRPr lang="de-DE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/>
              <a:t>Gender </a:t>
            </a:r>
            <a:r>
              <a:rPr lang="de-DE" sz="3600" b="1" dirty="0" err="1" smtClean="0"/>
              <a:t>Inequality</a:t>
            </a:r>
            <a:r>
              <a:rPr lang="de-DE" sz="3600" b="1" dirty="0" smtClean="0"/>
              <a:t> </a:t>
            </a:r>
            <a:r>
              <a:rPr lang="de-DE" sz="3600" b="1" dirty="0" err="1" smtClean="0"/>
              <a:t>Measures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4876800"/>
          </a:xfrm>
        </p:spPr>
        <p:txBody>
          <a:bodyPr/>
          <a:lstStyle/>
          <a:p>
            <a:r>
              <a:rPr lang="de-DE" sz="2800" dirty="0" smtClean="0"/>
              <a:t>Proliferation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measures</a:t>
            </a:r>
            <a:r>
              <a:rPr lang="de-DE" sz="2800" dirty="0" smtClean="0"/>
              <a:t>;</a:t>
            </a:r>
          </a:p>
          <a:p>
            <a:pPr lvl="1"/>
            <a:r>
              <a:rPr lang="de-DE" sz="2400" dirty="0" smtClean="0"/>
              <a:t>GDI, GEM </a:t>
            </a:r>
            <a:r>
              <a:rPr lang="de-DE" sz="2400" dirty="0" err="1" smtClean="0"/>
              <a:t>first</a:t>
            </a:r>
            <a:r>
              <a:rPr lang="de-DE" sz="2400" dirty="0" smtClean="0"/>
              <a:t>,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follow</a:t>
            </a:r>
            <a:r>
              <a:rPr lang="de-DE" sz="2400" dirty="0" smtClean="0"/>
              <a:t>;</a:t>
            </a:r>
          </a:p>
          <a:p>
            <a:r>
              <a:rPr lang="de-DE" sz="2800" dirty="0" smtClean="0"/>
              <a:t>General </a:t>
            </a:r>
            <a:r>
              <a:rPr lang="de-DE" sz="2800" dirty="0" err="1" smtClean="0"/>
              <a:t>index</a:t>
            </a:r>
            <a:r>
              <a:rPr lang="de-DE" sz="2800" dirty="0" smtClean="0"/>
              <a:t> </a:t>
            </a:r>
            <a:r>
              <a:rPr lang="de-DE" sz="2800" dirty="0" err="1" smtClean="0"/>
              <a:t>problems</a:t>
            </a:r>
            <a:r>
              <a:rPr lang="de-DE" sz="2800" dirty="0" smtClean="0"/>
              <a:t>:</a:t>
            </a:r>
          </a:p>
          <a:p>
            <a:pPr lvl="1"/>
            <a:r>
              <a:rPr lang="de-DE" sz="2000" dirty="0" err="1" smtClean="0"/>
              <a:t>Selection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relevant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smtClean="0"/>
              <a:t>Focus on well-</a:t>
            </a:r>
            <a:r>
              <a:rPr lang="de-DE" sz="2000" dirty="0" err="1" smtClean="0"/>
              <a:t>being</a:t>
            </a:r>
            <a:r>
              <a:rPr lang="de-DE" sz="2000" dirty="0" smtClean="0"/>
              <a:t>, </a:t>
            </a:r>
            <a:r>
              <a:rPr lang="de-DE" sz="2000" dirty="0" err="1" smtClean="0"/>
              <a:t>agency</a:t>
            </a:r>
            <a:r>
              <a:rPr lang="de-DE" sz="2000" dirty="0" smtClean="0"/>
              <a:t>, </a:t>
            </a:r>
            <a:r>
              <a:rPr lang="de-DE" sz="2000" dirty="0" err="1" smtClean="0"/>
              <a:t>underlying</a:t>
            </a:r>
            <a:r>
              <a:rPr lang="de-DE" sz="2000" dirty="0" smtClean="0"/>
              <a:t> </a:t>
            </a:r>
            <a:r>
              <a:rPr lang="de-DE" sz="2000" dirty="0" err="1" smtClean="0"/>
              <a:t>causes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smtClean="0"/>
              <a:t>Aggregation </a:t>
            </a:r>
            <a:r>
              <a:rPr lang="de-DE" sz="2000" dirty="0" err="1" smtClean="0"/>
              <a:t>issues</a:t>
            </a:r>
            <a:r>
              <a:rPr lang="de-DE" sz="2000" dirty="0" smtClean="0"/>
              <a:t>:</a:t>
            </a:r>
          </a:p>
          <a:p>
            <a:pPr lvl="2"/>
            <a:r>
              <a:rPr lang="de-DE" sz="2000" dirty="0" err="1" smtClean="0"/>
              <a:t>Arithmetic</a:t>
            </a:r>
            <a:r>
              <a:rPr lang="de-DE" sz="2000" dirty="0" smtClean="0"/>
              <a:t> </a:t>
            </a:r>
            <a:r>
              <a:rPr lang="de-DE" sz="2000" dirty="0" err="1" smtClean="0"/>
              <a:t>vs</a:t>
            </a:r>
            <a:r>
              <a:rPr lang="de-DE" sz="2000" dirty="0" smtClean="0"/>
              <a:t> </a:t>
            </a:r>
            <a:r>
              <a:rPr lang="de-DE" sz="2000" dirty="0" err="1" smtClean="0"/>
              <a:t>geometric</a:t>
            </a:r>
            <a:r>
              <a:rPr lang="de-DE" sz="2000" dirty="0" smtClean="0"/>
              <a:t> </a:t>
            </a:r>
            <a:r>
              <a:rPr lang="de-DE" sz="2000" dirty="0" err="1" smtClean="0"/>
              <a:t>mean</a:t>
            </a:r>
            <a:r>
              <a:rPr lang="de-DE" sz="2000" dirty="0" smtClean="0"/>
              <a:t>; Statistical </a:t>
            </a:r>
            <a:r>
              <a:rPr lang="de-DE" sz="2000" dirty="0" err="1" smtClean="0"/>
              <a:t>aggregation</a:t>
            </a:r>
            <a:r>
              <a:rPr lang="de-DE" sz="2000" dirty="0" smtClean="0"/>
              <a:t> via PCA;</a:t>
            </a:r>
          </a:p>
          <a:p>
            <a:pPr lvl="2"/>
            <a:r>
              <a:rPr lang="de-DE" sz="2000" dirty="0" err="1" smtClean="0"/>
              <a:t>Compensation</a:t>
            </a:r>
            <a:r>
              <a:rPr lang="de-DE" sz="2000" dirty="0" smtClean="0"/>
              <a:t> </a:t>
            </a:r>
            <a:r>
              <a:rPr lang="de-DE" sz="2000" dirty="0" err="1" smtClean="0"/>
              <a:t>between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;</a:t>
            </a:r>
          </a:p>
          <a:p>
            <a:r>
              <a:rPr lang="de-DE" sz="2800" dirty="0" err="1" smtClean="0"/>
              <a:t>Specific</a:t>
            </a:r>
            <a:r>
              <a:rPr lang="de-DE" sz="2800" dirty="0" smtClean="0"/>
              <a:t> Problems:</a:t>
            </a:r>
          </a:p>
          <a:p>
            <a:pPr lvl="1"/>
            <a:r>
              <a:rPr lang="de-DE" sz="2000" dirty="0" err="1" smtClean="0"/>
              <a:t>Internationally</a:t>
            </a:r>
            <a:r>
              <a:rPr lang="de-DE" sz="2000" dirty="0" smtClean="0"/>
              <a:t> relevant </a:t>
            </a:r>
            <a:r>
              <a:rPr lang="de-DE" sz="2000" dirty="0" err="1" smtClean="0"/>
              <a:t>comparable</a:t>
            </a:r>
            <a:r>
              <a:rPr lang="de-DE" sz="2000" dirty="0" smtClean="0"/>
              <a:t> </a:t>
            </a:r>
            <a:r>
              <a:rPr lang="de-DE" sz="2000" dirty="0" err="1" smtClean="0"/>
              <a:t>dimensions</a:t>
            </a:r>
            <a:r>
              <a:rPr lang="de-DE" sz="2000" dirty="0" smtClean="0"/>
              <a:t> </a:t>
            </a:r>
            <a:r>
              <a:rPr lang="de-DE" sz="2000" dirty="0" err="1" smtClean="0"/>
              <a:t>challenging</a:t>
            </a:r>
            <a:r>
              <a:rPr lang="de-DE" sz="2000" dirty="0" smtClean="0"/>
              <a:t>;</a:t>
            </a:r>
          </a:p>
          <a:p>
            <a:pPr lvl="1"/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norm </a:t>
            </a:r>
            <a:r>
              <a:rPr lang="de-DE" sz="2000" dirty="0" err="1" smtClean="0"/>
              <a:t>of</a:t>
            </a:r>
            <a:r>
              <a:rPr lang="de-DE" sz="2000" dirty="0" smtClean="0"/>
              <a:t> ‚</a:t>
            </a:r>
            <a:r>
              <a:rPr lang="de-DE" sz="2000" dirty="0" err="1" smtClean="0"/>
              <a:t>equality</a:t>
            </a:r>
            <a:r>
              <a:rPr lang="de-DE" sz="2000" dirty="0" smtClean="0"/>
              <a:t>‘? </a:t>
            </a:r>
            <a:r>
              <a:rPr lang="de-DE" sz="2000" dirty="0" err="1" smtClean="0"/>
              <a:t>Biology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preferences</a:t>
            </a:r>
            <a:r>
              <a:rPr lang="de-DE" sz="2000" dirty="0" smtClean="0"/>
              <a:t>?</a:t>
            </a:r>
          </a:p>
          <a:p>
            <a:pPr lvl="1"/>
            <a:r>
              <a:rPr lang="de-DE" sz="2000" dirty="0" smtClean="0"/>
              <a:t>Aggregation: Problem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opposing</a:t>
            </a:r>
            <a:r>
              <a:rPr lang="de-DE" sz="2000" dirty="0" smtClean="0"/>
              <a:t> </a:t>
            </a:r>
            <a:r>
              <a:rPr lang="de-DE" sz="2000" dirty="0" err="1" smtClean="0"/>
              <a:t>gaps</a:t>
            </a:r>
            <a:r>
              <a:rPr lang="de-DE" sz="2000" dirty="0" smtClean="0"/>
              <a:t>.</a:t>
            </a:r>
          </a:p>
          <a:p>
            <a:pPr lvl="1"/>
            <a:r>
              <a:rPr lang="de-DE" sz="2000" dirty="0" smtClean="0"/>
              <a:t>Gender-sensitive versus </a:t>
            </a:r>
            <a:r>
              <a:rPr lang="de-DE" sz="2000" dirty="0" err="1" smtClean="0"/>
              <a:t>gender</a:t>
            </a:r>
            <a:r>
              <a:rPr lang="de-DE" sz="2000" dirty="0" smtClean="0"/>
              <a:t> </a:t>
            </a:r>
            <a:r>
              <a:rPr lang="de-DE" sz="2000" dirty="0" err="1" smtClean="0"/>
              <a:t>gap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measures</a:t>
            </a:r>
            <a:r>
              <a:rPr lang="de-DE" sz="2000" dirty="0" smtClean="0"/>
              <a:t>.</a:t>
            </a:r>
          </a:p>
          <a:p>
            <a:pPr lvl="1"/>
            <a:endParaRPr lang="de-DE" sz="2400" dirty="0" smtClean="0"/>
          </a:p>
          <a:p>
            <a:pPr lvl="1"/>
            <a:endParaRPr lang="de-DE" sz="2400" dirty="0" smtClean="0"/>
          </a:p>
          <a:p>
            <a:pPr lvl="2"/>
            <a:endParaRPr lang="de-DE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600" b="1" dirty="0" smtClean="0"/>
              <a:t>WDR 2012: Gender Bias in </a:t>
            </a:r>
            <a:r>
              <a:rPr lang="de-DE" sz="3600" b="1" dirty="0" err="1" smtClean="0"/>
              <a:t>Mortality</a:t>
            </a:r>
            <a:endParaRPr lang="de-DE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54563"/>
          </a:xfrm>
        </p:spPr>
        <p:txBody>
          <a:bodyPr/>
          <a:lstStyle/>
          <a:p>
            <a:r>
              <a:rPr lang="de-DE" sz="2400" dirty="0" smtClean="0"/>
              <a:t>WDR </a:t>
            </a:r>
            <a:r>
              <a:rPr lang="de-DE" sz="2400" dirty="0" err="1" smtClean="0"/>
              <a:t>wants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calculate</a:t>
            </a:r>
            <a:r>
              <a:rPr lang="de-DE" sz="2400" dirty="0" smtClean="0"/>
              <a:t> </a:t>
            </a:r>
            <a:r>
              <a:rPr lang="de-DE" sz="2400" dirty="0" err="1" smtClean="0"/>
              <a:t>flow</a:t>
            </a:r>
            <a:r>
              <a:rPr lang="de-DE" sz="2400" dirty="0" smtClean="0"/>
              <a:t> </a:t>
            </a:r>
            <a:r>
              <a:rPr lang="de-DE" sz="2400" dirty="0" err="1" smtClean="0"/>
              <a:t>measure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gender</a:t>
            </a:r>
            <a:r>
              <a:rPr lang="de-DE" sz="2400" dirty="0" smtClean="0"/>
              <a:t> </a:t>
            </a:r>
            <a:r>
              <a:rPr lang="de-DE" sz="2400" dirty="0" err="1" smtClean="0"/>
              <a:t>bias</a:t>
            </a:r>
            <a:r>
              <a:rPr lang="de-DE" sz="2400" dirty="0" smtClean="0"/>
              <a:t> in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: </a:t>
            </a:r>
            <a:r>
              <a:rPr lang="de-DE" sz="2400" dirty="0" err="1" smtClean="0"/>
              <a:t>annual</a:t>
            </a:r>
            <a:r>
              <a:rPr lang="de-DE" sz="2400" dirty="0" smtClean="0"/>
              <a:t> toll due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excess</a:t>
            </a:r>
            <a:r>
              <a:rPr lang="de-DE" sz="2400" dirty="0" smtClean="0"/>
              <a:t> </a:t>
            </a:r>
            <a:r>
              <a:rPr lang="de-DE" sz="2400" dirty="0" err="1" smtClean="0"/>
              <a:t>female</a:t>
            </a:r>
            <a:r>
              <a:rPr lang="de-DE" sz="2400" dirty="0" smtClean="0"/>
              <a:t>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;</a:t>
            </a:r>
          </a:p>
          <a:p>
            <a:r>
              <a:rPr lang="de-DE" sz="2400" dirty="0" err="1" smtClean="0"/>
              <a:t>Comparison</a:t>
            </a:r>
            <a:r>
              <a:rPr lang="de-DE" sz="2400" dirty="0" smtClean="0"/>
              <a:t> </a:t>
            </a:r>
            <a:r>
              <a:rPr lang="de-DE" sz="2400" dirty="0" err="1" smtClean="0"/>
              <a:t>actual</a:t>
            </a:r>
            <a:r>
              <a:rPr lang="de-DE" sz="2400" dirty="0" smtClean="0"/>
              <a:t> male/</a:t>
            </a:r>
            <a:r>
              <a:rPr lang="de-DE" sz="2400" dirty="0" err="1" smtClean="0"/>
              <a:t>female</a:t>
            </a:r>
            <a:r>
              <a:rPr lang="de-DE" sz="2400" dirty="0" smtClean="0"/>
              <a:t>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 rate </a:t>
            </a:r>
            <a:r>
              <a:rPr lang="de-DE" sz="2400" dirty="0" err="1" smtClean="0"/>
              <a:t>ratio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‚</a:t>
            </a:r>
            <a:r>
              <a:rPr lang="de-DE" sz="2400" dirty="0" err="1" smtClean="0"/>
              <a:t>standard</a:t>
            </a:r>
            <a:r>
              <a:rPr lang="de-DE" sz="2400" dirty="0" smtClean="0"/>
              <a:t>‘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rich</a:t>
            </a:r>
            <a:r>
              <a:rPr lang="de-DE" sz="2400" dirty="0" smtClean="0"/>
              <a:t> countries </a:t>
            </a:r>
            <a:r>
              <a:rPr lang="de-DE" sz="2400" dirty="0" err="1" smtClean="0"/>
              <a:t>today</a:t>
            </a:r>
            <a:r>
              <a:rPr lang="de-DE" sz="2400" dirty="0" smtClean="0"/>
              <a:t> (Anderson, Ray, 2010);</a:t>
            </a:r>
          </a:p>
          <a:p>
            <a:r>
              <a:rPr lang="de-DE" sz="2400" dirty="0" err="1" smtClean="0"/>
              <a:t>Result</a:t>
            </a:r>
            <a:r>
              <a:rPr lang="de-DE" sz="2400" dirty="0" smtClean="0"/>
              <a:t>: 4 </a:t>
            </a:r>
            <a:r>
              <a:rPr lang="de-DE" sz="2400" dirty="0" err="1" smtClean="0"/>
              <a:t>million</a:t>
            </a:r>
            <a:r>
              <a:rPr lang="de-DE" sz="2400" dirty="0" smtClean="0"/>
              <a:t> </a:t>
            </a:r>
            <a:r>
              <a:rPr lang="de-DE" sz="2400" dirty="0" err="1" smtClean="0"/>
              <a:t>missing</a:t>
            </a:r>
            <a:r>
              <a:rPr lang="de-DE" sz="2400" dirty="0" smtClean="0"/>
              <a:t> </a:t>
            </a:r>
            <a:r>
              <a:rPr lang="de-DE" sz="2400" dirty="0" err="1" smtClean="0"/>
              <a:t>females</a:t>
            </a:r>
            <a:r>
              <a:rPr lang="de-DE" sz="2400" dirty="0" smtClean="0"/>
              <a:t> per </a:t>
            </a:r>
            <a:r>
              <a:rPr lang="de-DE" sz="2400" dirty="0" err="1" smtClean="0"/>
              <a:t>year</a:t>
            </a:r>
            <a:r>
              <a:rPr lang="de-DE" sz="2400" dirty="0" smtClean="0"/>
              <a:t>,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many</a:t>
            </a:r>
            <a:r>
              <a:rPr lang="de-DE" sz="2400" dirty="0" smtClean="0"/>
              <a:t> </a:t>
            </a:r>
            <a:r>
              <a:rPr lang="de-DE" sz="2400" dirty="0" err="1" smtClean="0"/>
              <a:t>among</a:t>
            </a:r>
            <a:r>
              <a:rPr lang="de-DE" sz="2400" dirty="0" smtClean="0"/>
              <a:t> </a:t>
            </a:r>
            <a:r>
              <a:rPr lang="de-DE" sz="2400" dirty="0" err="1" smtClean="0"/>
              <a:t>adults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among</a:t>
            </a:r>
            <a:r>
              <a:rPr lang="de-DE" sz="2400" dirty="0" smtClean="0"/>
              <a:t> </a:t>
            </a:r>
            <a:r>
              <a:rPr lang="de-DE" sz="2400" dirty="0" err="1" smtClean="0"/>
              <a:t>children</a:t>
            </a:r>
            <a:r>
              <a:rPr lang="de-DE" sz="2400" dirty="0" smtClean="0"/>
              <a:t>,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serious</a:t>
            </a:r>
            <a:r>
              <a:rPr lang="de-DE" sz="2400" dirty="0" smtClean="0"/>
              <a:t> in </a:t>
            </a:r>
            <a:r>
              <a:rPr lang="de-DE" sz="2400" dirty="0" err="1" smtClean="0"/>
              <a:t>Africa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in South </a:t>
            </a:r>
            <a:r>
              <a:rPr lang="de-DE" sz="2400" dirty="0" err="1" smtClean="0"/>
              <a:t>Asia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China;</a:t>
            </a:r>
          </a:p>
          <a:p>
            <a:r>
              <a:rPr lang="de-DE" sz="2400" dirty="0" err="1" smtClean="0"/>
              <a:t>Two</a:t>
            </a:r>
            <a:r>
              <a:rPr lang="de-DE" sz="2400" dirty="0" smtClean="0"/>
              <a:t> </a:t>
            </a:r>
            <a:r>
              <a:rPr lang="de-DE" sz="2400" dirty="0" err="1" smtClean="0"/>
              <a:t>key</a:t>
            </a:r>
            <a:r>
              <a:rPr lang="de-DE" sz="2400" dirty="0" smtClean="0"/>
              <a:t> </a:t>
            </a:r>
            <a:r>
              <a:rPr lang="de-DE" sz="2400" dirty="0" err="1" smtClean="0"/>
              <a:t>problems</a:t>
            </a:r>
            <a:r>
              <a:rPr lang="de-DE" sz="2400" dirty="0" smtClean="0"/>
              <a:t>:</a:t>
            </a:r>
          </a:p>
          <a:p>
            <a:pPr lvl="1"/>
            <a:r>
              <a:rPr lang="de-DE" sz="2000" dirty="0" err="1" smtClean="0"/>
              <a:t>Alleged</a:t>
            </a:r>
            <a:r>
              <a:rPr lang="de-DE" sz="2000" dirty="0" smtClean="0"/>
              <a:t> </a:t>
            </a:r>
            <a:r>
              <a:rPr lang="de-DE" sz="2000" dirty="0" err="1" smtClean="0"/>
              <a:t>excess</a:t>
            </a:r>
            <a:r>
              <a:rPr lang="de-DE" sz="2000" dirty="0" smtClean="0"/>
              <a:t> </a:t>
            </a:r>
            <a:r>
              <a:rPr lang="de-DE" sz="2000" dirty="0" err="1" smtClean="0"/>
              <a:t>female</a:t>
            </a:r>
            <a:r>
              <a:rPr lang="de-DE" sz="2000" dirty="0" smtClean="0"/>
              <a:t> </a:t>
            </a:r>
            <a:r>
              <a:rPr lang="de-DE" sz="2000" dirty="0" err="1" smtClean="0"/>
              <a:t>mortality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Africa</a:t>
            </a:r>
            <a:r>
              <a:rPr lang="de-DE" sz="2000" dirty="0" smtClean="0"/>
              <a:t> </a:t>
            </a:r>
            <a:r>
              <a:rPr lang="de-DE" sz="2000" dirty="0" err="1" smtClean="0"/>
              <a:t>largely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construction</a:t>
            </a:r>
            <a:r>
              <a:rPr lang="de-DE" sz="2000" dirty="0" smtClean="0"/>
              <a:t> (</a:t>
            </a:r>
            <a:r>
              <a:rPr lang="de-DE" sz="2000" dirty="0" err="1" smtClean="0"/>
              <a:t>data</a:t>
            </a:r>
            <a:r>
              <a:rPr lang="de-DE" sz="2000" dirty="0" smtClean="0"/>
              <a:t> </a:t>
            </a:r>
            <a:r>
              <a:rPr lang="de-DE" sz="2000" dirty="0" err="1" smtClean="0"/>
              <a:t>imputed</a:t>
            </a:r>
            <a:r>
              <a:rPr lang="de-DE" sz="2000" dirty="0" smtClean="0"/>
              <a:t> </a:t>
            </a:r>
            <a:r>
              <a:rPr lang="de-DE" sz="2000" dirty="0" err="1" smtClean="0"/>
              <a:t>based</a:t>
            </a:r>
            <a:r>
              <a:rPr lang="de-DE" sz="2000" dirty="0" smtClean="0"/>
              <a:t> on European </a:t>
            </a:r>
            <a:r>
              <a:rPr lang="de-DE" sz="2000" dirty="0" err="1" smtClean="0"/>
              <a:t>historical</a:t>
            </a:r>
            <a:r>
              <a:rPr lang="de-DE" sz="2000" dirty="0" smtClean="0"/>
              <a:t> </a:t>
            </a:r>
            <a:r>
              <a:rPr lang="de-DE" sz="2000" dirty="0" err="1" smtClean="0"/>
              <a:t>experience</a:t>
            </a:r>
            <a:r>
              <a:rPr lang="de-DE" sz="2000" dirty="0" smtClean="0"/>
              <a:t>);</a:t>
            </a:r>
          </a:p>
          <a:p>
            <a:pPr lvl="1"/>
            <a:r>
              <a:rPr lang="de-DE" sz="2000" dirty="0" smtClean="0"/>
              <a:t>Standard </a:t>
            </a:r>
            <a:r>
              <a:rPr lang="de-DE" sz="2000" dirty="0" err="1" smtClean="0"/>
              <a:t>from</a:t>
            </a:r>
            <a:r>
              <a:rPr lang="de-DE" sz="2000" dirty="0" smtClean="0"/>
              <a:t> </a:t>
            </a:r>
            <a:r>
              <a:rPr lang="de-DE" sz="2000" dirty="0" err="1" smtClean="0"/>
              <a:t>rich</a:t>
            </a:r>
            <a:r>
              <a:rPr lang="de-DE" sz="2000" dirty="0" smtClean="0"/>
              <a:t> countries </a:t>
            </a:r>
            <a:r>
              <a:rPr lang="de-DE" sz="2000" dirty="0" err="1" smtClean="0"/>
              <a:t>inappropriate</a:t>
            </a:r>
            <a:r>
              <a:rPr lang="de-DE" sz="2000" dirty="0" smtClean="0"/>
              <a:t>;</a:t>
            </a:r>
          </a:p>
          <a:p>
            <a:r>
              <a:rPr lang="de-DE" sz="2400" dirty="0" err="1" smtClean="0"/>
              <a:t>If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compares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f/m </a:t>
            </a:r>
            <a:r>
              <a:rPr lang="de-DE" sz="2400" dirty="0" err="1" smtClean="0"/>
              <a:t>mortality</a:t>
            </a:r>
            <a:r>
              <a:rPr lang="de-DE" sz="2400" dirty="0" smtClean="0"/>
              <a:t> rate </a:t>
            </a:r>
            <a:r>
              <a:rPr lang="de-DE" sz="2400" dirty="0" err="1" smtClean="0"/>
              <a:t>ratio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similar</a:t>
            </a:r>
            <a:r>
              <a:rPr lang="de-DE" sz="2400" dirty="0" smtClean="0"/>
              <a:t> </a:t>
            </a:r>
            <a:r>
              <a:rPr lang="de-DE" sz="2400" dirty="0" err="1" smtClean="0"/>
              <a:t>life</a:t>
            </a:r>
            <a:r>
              <a:rPr lang="de-DE" sz="2400" dirty="0" smtClean="0"/>
              <a:t> </a:t>
            </a:r>
            <a:r>
              <a:rPr lang="de-DE" sz="2400" dirty="0" err="1" smtClean="0"/>
              <a:t>expectancies</a:t>
            </a:r>
            <a:r>
              <a:rPr lang="de-DE" sz="2400" dirty="0" smtClean="0"/>
              <a:t>, EFM </a:t>
            </a:r>
            <a:r>
              <a:rPr lang="de-DE" sz="2400" dirty="0" err="1" smtClean="0"/>
              <a:t>much</a:t>
            </a:r>
            <a:r>
              <a:rPr lang="de-DE" sz="2400" dirty="0" smtClean="0"/>
              <a:t> </a:t>
            </a:r>
            <a:r>
              <a:rPr lang="de-DE" sz="2400" dirty="0" err="1" smtClean="0"/>
              <a:t>lower</a:t>
            </a:r>
            <a:r>
              <a:rPr lang="de-DE" sz="2400" dirty="0" smtClean="0"/>
              <a:t>, </a:t>
            </a:r>
            <a:r>
              <a:rPr lang="de-DE" sz="2400" dirty="0" err="1" smtClean="0"/>
              <a:t>mostly</a:t>
            </a:r>
            <a:r>
              <a:rPr lang="de-DE" sz="2400" dirty="0" smtClean="0"/>
              <a:t> </a:t>
            </a:r>
            <a:r>
              <a:rPr lang="de-DE" sz="2400" dirty="0" err="1" smtClean="0"/>
              <a:t>Asia</a:t>
            </a:r>
            <a:r>
              <a:rPr lang="de-DE" sz="2400" dirty="0" smtClean="0"/>
              <a:t>; </a:t>
            </a:r>
            <a:endParaRPr lang="de-DE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21C2E35-B79D-46FE-9F6D-24B610353B62}" type="slidenum">
              <a:rPr lang="de-DE" smtClean="0"/>
              <a:pPr>
                <a:defRPr/>
              </a:pPr>
              <a:t>9</a:t>
            </a:fld>
            <a:endParaRPr lang="de-DE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447800"/>
            <a:ext cx="6400799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295400" y="5562600"/>
            <a:ext cx="662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Source: Anderson </a:t>
            </a:r>
            <a:r>
              <a:rPr lang="de-DE" sz="1400" dirty="0" err="1" smtClean="0"/>
              <a:t>and</a:t>
            </a:r>
            <a:r>
              <a:rPr lang="de-DE" sz="1400" dirty="0" smtClean="0"/>
              <a:t> Ray (2010) </a:t>
            </a:r>
            <a:r>
              <a:rPr lang="de-DE" sz="1400" dirty="0" err="1" smtClean="0"/>
              <a:t>and</a:t>
            </a:r>
            <a:r>
              <a:rPr lang="de-DE" sz="1400" dirty="0" smtClean="0"/>
              <a:t> Klasen </a:t>
            </a:r>
            <a:r>
              <a:rPr lang="de-DE" sz="1400" dirty="0" err="1" smtClean="0"/>
              <a:t>and</a:t>
            </a:r>
            <a:r>
              <a:rPr lang="de-DE" sz="1400" dirty="0" smtClean="0"/>
              <a:t> Vollmer (2011)</a:t>
            </a:r>
            <a:endParaRPr lang="de-DE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1219200" y="685800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err="1" smtClean="0"/>
              <a:t>Excess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Female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Mortality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using</a:t>
            </a:r>
            <a:r>
              <a:rPr lang="de-DE" sz="2400" b="1" dirty="0" smtClean="0"/>
              <a:t> Different Standards</a:t>
            </a:r>
            <a:endParaRPr lang="de-DE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On-screen Show (4:3)</PresentationFormat>
  <Paragraphs>148</Paragraphs>
  <Slides>22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Standarddesign</vt:lpstr>
      <vt:lpstr>Measuring Gender Inequality and Inequality in Social Development  Stephan Klasen  Universität Göttingen  Indices of Social Development Conference December 15, 2011</vt:lpstr>
      <vt:lpstr>Introduction</vt:lpstr>
      <vt:lpstr>Outline</vt:lpstr>
      <vt:lpstr>Measuring Inequality in Human Development</vt:lpstr>
      <vt:lpstr>PowerPoint Presentation</vt:lpstr>
      <vt:lpstr>PowerPoint Presentation</vt:lpstr>
      <vt:lpstr>Gender Inequality Measures</vt:lpstr>
      <vt:lpstr>WDR 2012: Gender Bias in Mortality</vt:lpstr>
      <vt:lpstr>PowerPoint Presentation</vt:lpstr>
      <vt:lpstr>UNDP‘s GDI</vt:lpstr>
      <vt:lpstr>PowerPoint Presentation</vt:lpstr>
      <vt:lpstr>PowerPoint Presentation</vt:lpstr>
      <vt:lpstr>PowerPoint Presentation</vt:lpstr>
      <vt:lpstr>Gender Empowerment Measure</vt:lpstr>
      <vt:lpstr>PowerPoint Presentation</vt:lpstr>
      <vt:lpstr>PowerPoint Presentation</vt:lpstr>
      <vt:lpstr>UNDP‘s Gender Inequality Index</vt:lpstr>
      <vt:lpstr>Other Measures</vt:lpstr>
      <vt:lpstr>OECD‘s Social Institutions and Gender Index</vt:lpstr>
      <vt:lpstr>PowerPoint Presentation</vt:lpstr>
      <vt:lpstr>PowerPoint Presentation</vt:lpstr>
      <vt:lpstr>Conclusions</vt:lpstr>
    </vt:vector>
  </TitlesOfParts>
  <Company>University of Goettingen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 Klasen</dc:creator>
  <cp:lastModifiedBy>ISDUSER</cp:lastModifiedBy>
  <cp:revision>309</cp:revision>
  <dcterms:created xsi:type="dcterms:W3CDTF">2006-09-01T07:25:06Z</dcterms:created>
  <dcterms:modified xsi:type="dcterms:W3CDTF">2012-01-10T14:04:17Z</dcterms:modified>
</cp:coreProperties>
</file>